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4" r:id="rId4"/>
  </p:sldMasterIdLst>
  <p:notesMasterIdLst>
    <p:notesMasterId r:id="rId5"/>
  </p:notesMasterIdLst>
  <p:sldIdLst>
    <p:sldId id="256" r:id="rId6"/>
    <p:sldId id="257" r:id="rId7"/>
    <p:sldId id="258" r:id="rId8"/>
    <p:sldId id="259" r:id="rId9"/>
    <p:sldId id="260" r:id="rId10"/>
  </p:sldIdLst>
  <p:sldSz cy="5981700" cx="11430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153182" y="685800"/>
            <a:ext cx="655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 name="Shape 34"/>
        <p:cNvGrpSpPr/>
        <p:nvPr/>
      </p:nvGrpSpPr>
      <p:grpSpPr>
        <a:xfrm>
          <a:off x="0" y="0"/>
          <a:ext cx="0" cy="0"/>
          <a:chOff x="0" y="0"/>
          <a:chExt cx="0" cy="0"/>
        </a:xfrm>
      </p:grpSpPr>
      <p:sp>
        <p:nvSpPr>
          <p:cNvPr id="35" name="Shape 35"/>
          <p:cNvSpPr/>
          <p:nvPr>
            <p:ph idx="2" type="sldImg"/>
          </p:nvPr>
        </p:nvSpPr>
        <p:spPr>
          <a:xfrm>
            <a:off x="153182" y="685800"/>
            <a:ext cx="655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6" name="Shape 3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 name="Shape 41"/>
        <p:cNvGrpSpPr/>
        <p:nvPr/>
      </p:nvGrpSpPr>
      <p:grpSpPr>
        <a:xfrm>
          <a:off x="0" y="0"/>
          <a:ext cx="0" cy="0"/>
          <a:chOff x="0" y="0"/>
          <a:chExt cx="0" cy="0"/>
        </a:xfrm>
      </p:grpSpPr>
      <p:sp>
        <p:nvSpPr>
          <p:cNvPr id="42" name="Shape 42"/>
          <p:cNvSpPr/>
          <p:nvPr>
            <p:ph idx="2" type="sldImg"/>
          </p:nvPr>
        </p:nvSpPr>
        <p:spPr>
          <a:xfrm>
            <a:off x="153182" y="685800"/>
            <a:ext cx="655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3" name="Shape 4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None/>
            </a:pPr>
            <a:r>
              <a:rPr b="1" lang="en" sz="1300" u="sng">
                <a:solidFill>
                  <a:schemeClr val="dk1"/>
                </a:solidFill>
              </a:rPr>
              <a:t>FACEBOOK ADVERTISING STATISTICS:</a:t>
            </a:r>
          </a:p>
          <a:p>
            <a:pPr lvl="0" rtl="0">
              <a:lnSpc>
                <a:spcPct val="115000"/>
              </a:lnSpc>
              <a:spcBef>
                <a:spcPts val="0"/>
              </a:spcBef>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THE AVERAGE AMERICAN FACEBOOK USER SPENDS 40 MINUTES A DAY ON THE PLATFORM</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FACEBOOK HAS A TOTAL OF 1.23B MONTHLY ACTIVE USERS</a:t>
            </a:r>
          </a:p>
          <a:p>
            <a:pPr lvl="0" rtl="0">
              <a:lnSpc>
                <a:spcPct val="115000"/>
              </a:lnSpc>
              <a:spcBef>
                <a:spcPts val="0"/>
              </a:spcBef>
              <a:buClr>
                <a:schemeClr val="dk1"/>
              </a:buClr>
              <a:buSzPct val="100000"/>
              <a:buFont typeface="Arial"/>
              <a:buNone/>
            </a:pPr>
            <a:r>
              <a:rPr i="1" lang="en">
                <a:solidFill>
                  <a:schemeClr val="dk1"/>
                </a:solidFill>
              </a:rPr>
              <a:t>(Source: Facebook)</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68% OF FB USERS SAY A FRIEND’S REFERRAL WOULD INCREASE THEIR CHANCES OF PURCHASING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SOCIAL MEDIA HAS A 100% HIGHER LEAD-TO-CLOSE RATE THAN OUTBOUND MARKETING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80% OF SOCIAL NETWORK USERS PREFER TO CONNECT TO BRANDS THROUGH FACEBOOK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829 MILLION PEOPLE USE FACEBOOK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63% OF FACEBOOK USERS ENGAGE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PEOPLE SEARCH 1 BILLION TIMES PER DAY ON FACEBOOK</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AD CLICKS ARE INCREASING 70% YEAR OVER YEAR, AND AD CLICK-THROUGH RATES ARE INCREASING 160%</a:t>
            </a:r>
          </a:p>
          <a:p>
            <a:pPr lvl="0" rtl="0">
              <a:lnSpc>
                <a:spcPct val="115000"/>
              </a:lnSpc>
              <a:spcBef>
                <a:spcPts val="0"/>
              </a:spcBef>
              <a:buClr>
                <a:schemeClr val="dk1"/>
              </a:buClr>
              <a:buSzPct val="100000"/>
              <a:buFont typeface="Arial"/>
              <a:buNone/>
            </a:pPr>
            <a:r>
              <a:rPr lang="en">
                <a:solidFill>
                  <a:schemeClr val="dk1"/>
                </a:solidFill>
              </a:rPr>
              <a:t>This is promising news for Facebook advertisers. If you can provide the quality content, you have a good chance of getting users to your site!</a:t>
            </a:r>
          </a:p>
          <a:p>
            <a:pPr lvl="0" rtl="0">
              <a:lnSpc>
                <a:spcPct val="115000"/>
              </a:lnSpc>
              <a:spcBef>
                <a:spcPts val="0"/>
              </a:spcBef>
              <a:buClr>
                <a:schemeClr val="dk1"/>
              </a:buClr>
              <a:buSzPct val="100000"/>
              <a:buFont typeface="Arial"/>
              <a:buNone/>
            </a:pPr>
            <a:r>
              <a:rPr i="1" lang="en">
                <a:solidFill>
                  <a:schemeClr val="dk1"/>
                </a:solidFill>
              </a:rPr>
              <a:t>(Source: Adobe Digital Q1 2014 Social Intelligence Report)</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APPROXIMATELY 70% OF MONTHLY USERS IN THE U.S. AND CANADA ARE CONNECTED TO A LOCAL BUSINESS</a:t>
            </a:r>
          </a:p>
          <a:p>
            <a:pPr lvl="0" rtl="0">
              <a:lnSpc>
                <a:spcPct val="115000"/>
              </a:lnSpc>
              <a:spcBef>
                <a:spcPts val="0"/>
              </a:spcBef>
              <a:buClr>
                <a:schemeClr val="dk1"/>
              </a:buClr>
              <a:buSzPct val="100000"/>
              <a:buFont typeface="Arial"/>
              <a:buNone/>
            </a:pPr>
            <a:r>
              <a:rPr lang="en">
                <a:solidFill>
                  <a:schemeClr val="dk1"/>
                </a:solidFill>
              </a:rPr>
              <a:t>Users want to connect social media networks with their communities, so local businesses can cater to users’ wants while increasing their customer engagement.</a:t>
            </a:r>
          </a:p>
          <a:p>
            <a:pPr lvl="0" rtl="0">
              <a:lnSpc>
                <a:spcPct val="115000"/>
              </a:lnSpc>
              <a:spcBef>
                <a:spcPts val="0"/>
              </a:spcBef>
              <a:buClr>
                <a:schemeClr val="dk1"/>
              </a:buClr>
              <a:buSzPct val="100000"/>
              <a:buFont typeface="Arial"/>
              <a:buNone/>
            </a:pPr>
            <a:r>
              <a:rPr i="1" lang="en">
                <a:solidFill>
                  <a:schemeClr val="dk1"/>
                </a:solidFill>
              </a:rPr>
              <a:t>(Source: Facebook - Sharing new data and stories about U.S. small businesses on Facebook)</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MOBILE MAKES UP 66% OF FACEBOOK’S ADVERTISING REVENUE, UP FROM 49% ONE YEAR AGO</a:t>
            </a:r>
          </a:p>
          <a:p>
            <a:pPr lvl="0" rtl="0">
              <a:lnSpc>
                <a:spcPct val="115000"/>
              </a:lnSpc>
              <a:spcBef>
                <a:spcPts val="0"/>
              </a:spcBef>
              <a:buClr>
                <a:schemeClr val="dk1"/>
              </a:buClr>
              <a:buSzPct val="100000"/>
              <a:buFont typeface="Arial"/>
              <a:buNone/>
            </a:pPr>
            <a:r>
              <a:rPr lang="en">
                <a:solidFill>
                  <a:schemeClr val="dk1"/>
                </a:solidFill>
              </a:rPr>
              <a:t>This number will undoubtedly be even larger next time around. Take advantage of this growing market of mobile users!</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1 BILLION VIDEO VIEWS A DAY IN SEPTEMBER 2014</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WHO HAVE BEEN USING SOCIAL MEDIA FOR MORE THAN 3 YEARS SAY THAT IT HAS HELPED THEM INCREASE SALES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WITH AT LEAST ONE YEAR OF SOCIAL MEDIA EXPERIENCE WERE GENERATING LEADS USING THESE CHANNELS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62 PERCENT OF BUSINESSES WITH 10 OR FEWER EMPLOYEES AGREED SOCIAL MEDIA REDUCED MARKETING EXPENSES</a:t>
            </a:r>
          </a:p>
          <a:p>
            <a:pPr lv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 name="Shape 48"/>
        <p:cNvGrpSpPr/>
        <p:nvPr/>
      </p:nvGrpSpPr>
      <p:grpSpPr>
        <a:xfrm>
          <a:off x="0" y="0"/>
          <a:ext cx="0" cy="0"/>
          <a:chOff x="0" y="0"/>
          <a:chExt cx="0" cy="0"/>
        </a:xfrm>
      </p:grpSpPr>
      <p:sp>
        <p:nvSpPr>
          <p:cNvPr id="49" name="Shape 49"/>
          <p:cNvSpPr/>
          <p:nvPr>
            <p:ph idx="2" type="sldImg"/>
          </p:nvPr>
        </p:nvSpPr>
        <p:spPr>
          <a:xfrm>
            <a:off x="153182" y="685800"/>
            <a:ext cx="655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0" name="Shape 5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84615"/>
              <a:buFont typeface="Arial"/>
              <a:buNone/>
            </a:pPr>
            <a:r>
              <a:rPr b="1" lang="en" sz="1300" u="sng">
                <a:solidFill>
                  <a:schemeClr val="dk1"/>
                </a:solidFill>
              </a:rPr>
              <a:t>FACEBOOK ADVERTISING STATISTICS:</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THE AVERAGE AMERICAN FACEBOOK USER SPENDS 40 MINUTES A DAY ON THE PLATFORM</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FACEBOOK HAS A TOTAL OF 1.23B MONTHLY ACTIVE USERS</a:t>
            </a:r>
          </a:p>
          <a:p>
            <a:pPr lvl="0" rtl="0">
              <a:lnSpc>
                <a:spcPct val="115000"/>
              </a:lnSpc>
              <a:spcBef>
                <a:spcPts val="0"/>
              </a:spcBef>
              <a:buClr>
                <a:schemeClr val="dk1"/>
              </a:buClr>
              <a:buSzPct val="100000"/>
              <a:buFont typeface="Arial"/>
              <a:buNone/>
            </a:pPr>
            <a:r>
              <a:rPr i="1" lang="en">
                <a:solidFill>
                  <a:schemeClr val="dk1"/>
                </a:solidFill>
              </a:rPr>
              <a:t>(Source: Facebook)</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68% OF FB USERS SAY A FRIEND’S REFERRAL WOULD INCREASE THEIR CHANCES OF PURCHASING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SOCIAL MEDIA HAS A 100% HIGHER LEAD-TO-CLOSE RATE THAN OUTBOUND MARKETING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80% OF SOCIAL NETWORK USERS PREFER TO CONNECT TO BRANDS THROUGH FACEBOOK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829 MILLION PEOPLE USE FACEBOOK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63% OF FACEBOOK USERS ENGAGE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PEOPLE SEARCH 1 BILLION TIMES PER DAY ON FACEBOOK</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AD CLICKS ARE INCREASING 70% YEAR OVER YEAR, AND AD CLICK-THROUGH RATES ARE INCREASING 160%</a:t>
            </a:r>
          </a:p>
          <a:p>
            <a:pPr lvl="0" rtl="0">
              <a:lnSpc>
                <a:spcPct val="115000"/>
              </a:lnSpc>
              <a:spcBef>
                <a:spcPts val="0"/>
              </a:spcBef>
              <a:buClr>
                <a:schemeClr val="dk1"/>
              </a:buClr>
              <a:buSzPct val="100000"/>
              <a:buFont typeface="Arial"/>
              <a:buNone/>
            </a:pPr>
            <a:r>
              <a:rPr lang="en">
                <a:solidFill>
                  <a:schemeClr val="dk1"/>
                </a:solidFill>
              </a:rPr>
              <a:t>This is promising news for Facebook advertisers. If you can provide the quality content, you have a good chance of getting users to your site!</a:t>
            </a:r>
          </a:p>
          <a:p>
            <a:pPr lvl="0" rtl="0">
              <a:lnSpc>
                <a:spcPct val="115000"/>
              </a:lnSpc>
              <a:spcBef>
                <a:spcPts val="0"/>
              </a:spcBef>
              <a:buClr>
                <a:schemeClr val="dk1"/>
              </a:buClr>
              <a:buSzPct val="100000"/>
              <a:buFont typeface="Arial"/>
              <a:buNone/>
            </a:pPr>
            <a:r>
              <a:rPr i="1" lang="en">
                <a:solidFill>
                  <a:schemeClr val="dk1"/>
                </a:solidFill>
              </a:rPr>
              <a:t>(Source: Adobe Digital Q1 2014 Social Intelligence Report)</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APPROXIMATELY 70% OF MONTHLY USERS IN THE U.S. AND CANADA ARE CONNECTED TO A LOCAL BUSINESS</a:t>
            </a:r>
          </a:p>
          <a:p>
            <a:pPr lvl="0" rtl="0">
              <a:lnSpc>
                <a:spcPct val="115000"/>
              </a:lnSpc>
              <a:spcBef>
                <a:spcPts val="0"/>
              </a:spcBef>
              <a:buClr>
                <a:schemeClr val="dk1"/>
              </a:buClr>
              <a:buSzPct val="100000"/>
              <a:buFont typeface="Arial"/>
              <a:buNone/>
            </a:pPr>
            <a:r>
              <a:rPr lang="en">
                <a:solidFill>
                  <a:schemeClr val="dk1"/>
                </a:solidFill>
              </a:rPr>
              <a:t>Users want to connect social media networks with their communities, so local businesses can cater to users’ wants while increasing their customer engagement.</a:t>
            </a:r>
          </a:p>
          <a:p>
            <a:pPr lvl="0" rtl="0">
              <a:lnSpc>
                <a:spcPct val="115000"/>
              </a:lnSpc>
              <a:spcBef>
                <a:spcPts val="0"/>
              </a:spcBef>
              <a:buClr>
                <a:schemeClr val="dk1"/>
              </a:buClr>
              <a:buSzPct val="100000"/>
              <a:buFont typeface="Arial"/>
              <a:buNone/>
            </a:pPr>
            <a:r>
              <a:rPr i="1" lang="en">
                <a:solidFill>
                  <a:schemeClr val="dk1"/>
                </a:solidFill>
              </a:rPr>
              <a:t>(Source: Facebook - Sharing new data and stories about U.S. small businesses on Facebook)</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MOBILE MAKES UP 66% OF FACEBOOK’S ADVERTISING REVENUE, UP FROM 49% ONE YEAR AGO</a:t>
            </a:r>
          </a:p>
          <a:p>
            <a:pPr lvl="0" rtl="0">
              <a:lnSpc>
                <a:spcPct val="115000"/>
              </a:lnSpc>
              <a:spcBef>
                <a:spcPts val="0"/>
              </a:spcBef>
              <a:buClr>
                <a:schemeClr val="dk1"/>
              </a:buClr>
              <a:buSzPct val="100000"/>
              <a:buFont typeface="Arial"/>
              <a:buNone/>
            </a:pPr>
            <a:r>
              <a:rPr lang="en">
                <a:solidFill>
                  <a:schemeClr val="dk1"/>
                </a:solidFill>
              </a:rPr>
              <a:t>This number will undoubtedly be even larger next time around. Take advantage of this growing market of mobile users!</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1 BILLION VIDEO VIEWS A DAY IN SEPTEMBER 2014</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WHO HAVE BEEN USING SOCIAL MEDIA FOR MORE THAN 3 YEARS SAY THAT IT HAS HELPED THEM INCREASE SALES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WITH AT LEAST ONE YEAR OF SOCIAL MEDIA EXPERIENCE WERE GENERATING LEADS USING THESE CHANNELS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62 PERCENT OF BUSINESSES WITH 10 OR FEWER EMPLOYEES AGREED SOCIAL MEDIA REDUCED MARKETING EXPENSES</a:t>
            </a:r>
          </a:p>
          <a:p>
            <a:pPr lvl="0" rtl="0">
              <a:lnSpc>
                <a:spcPct val="115000"/>
              </a:lnSpc>
              <a:spcBef>
                <a:spcPts val="0"/>
              </a:spcBef>
              <a:buNone/>
            </a:pPr>
            <a:r>
              <a:rPr i="1" lang="en">
                <a:solidFill>
                  <a:schemeClr val="dk1"/>
                </a:solidFill>
              </a:rPr>
              <a:t>(Source: Social Media Examiner State of the Industry Report 2013)</a:t>
            </a:r>
          </a:p>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153182" y="685800"/>
            <a:ext cx="655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7" name="Shape 5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84615"/>
              <a:buFont typeface="Arial"/>
              <a:buNone/>
            </a:pPr>
            <a:r>
              <a:rPr b="1" lang="en" sz="1300" u="sng">
                <a:solidFill>
                  <a:schemeClr val="dk1"/>
                </a:solidFill>
              </a:rPr>
              <a:t>FACEBOOK ADVERTISING STATISTICS:</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THE AVERAGE AMERICAN FACEBOOK USER SPENDS 40 MINUTES A DAY ON THE PLATFORM</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FACEBOOK HAS A TOTAL OF 1.23B MONTHLY ACTIVE USERS</a:t>
            </a:r>
          </a:p>
          <a:p>
            <a:pPr lvl="0" rtl="0">
              <a:lnSpc>
                <a:spcPct val="115000"/>
              </a:lnSpc>
              <a:spcBef>
                <a:spcPts val="0"/>
              </a:spcBef>
              <a:buClr>
                <a:schemeClr val="dk1"/>
              </a:buClr>
              <a:buSzPct val="100000"/>
              <a:buFont typeface="Arial"/>
              <a:buNone/>
            </a:pPr>
            <a:r>
              <a:rPr i="1" lang="en">
                <a:solidFill>
                  <a:schemeClr val="dk1"/>
                </a:solidFill>
              </a:rPr>
              <a:t>(Source: Facebook)</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68% OF FB USERS SAY A FRIEND’S REFERRAL WOULD INCREASE THEIR CHANCES OF PURCHASING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SOCIAL MEDIA HAS A 100% HIGHER LEAD-TO-CLOSE RATE THAN OUTBOUND MARKETING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80% OF SOCIAL NETWORK USERS PREFER TO CONNECT TO BRANDS THROUGH FACEBOOK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829 MILLION PEOPLE USE FACEBOOK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63% OF FACEBOOK USERS ENGAGE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PEOPLE SEARCH 1 BILLION TIMES PER DAY ON FACEBOOK</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AD CLICKS ARE INCREASING 70% YEAR OVER YEAR, AND AD CLICK-THROUGH RATES ARE INCREASING 160%</a:t>
            </a:r>
          </a:p>
          <a:p>
            <a:pPr lvl="0" rtl="0">
              <a:lnSpc>
                <a:spcPct val="115000"/>
              </a:lnSpc>
              <a:spcBef>
                <a:spcPts val="0"/>
              </a:spcBef>
              <a:buClr>
                <a:schemeClr val="dk1"/>
              </a:buClr>
              <a:buSzPct val="100000"/>
              <a:buFont typeface="Arial"/>
              <a:buNone/>
            </a:pPr>
            <a:r>
              <a:rPr lang="en">
                <a:solidFill>
                  <a:schemeClr val="dk1"/>
                </a:solidFill>
              </a:rPr>
              <a:t>This is promising news for Facebook advertisers. If you can provide the quality content, you have a good chance of getting users to your site!</a:t>
            </a:r>
          </a:p>
          <a:p>
            <a:pPr lvl="0" rtl="0">
              <a:lnSpc>
                <a:spcPct val="115000"/>
              </a:lnSpc>
              <a:spcBef>
                <a:spcPts val="0"/>
              </a:spcBef>
              <a:buClr>
                <a:schemeClr val="dk1"/>
              </a:buClr>
              <a:buSzPct val="100000"/>
              <a:buFont typeface="Arial"/>
              <a:buNone/>
            </a:pPr>
            <a:r>
              <a:rPr i="1" lang="en">
                <a:solidFill>
                  <a:schemeClr val="dk1"/>
                </a:solidFill>
              </a:rPr>
              <a:t>(Source: Adobe Digital Q1 2014 Social Intelligence Report)</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APPROXIMATELY 70% OF MONTHLY USERS IN THE U.S. AND CANADA ARE CONNECTED TO A LOCAL BUSINESS</a:t>
            </a:r>
          </a:p>
          <a:p>
            <a:pPr lvl="0" rtl="0">
              <a:lnSpc>
                <a:spcPct val="115000"/>
              </a:lnSpc>
              <a:spcBef>
                <a:spcPts val="0"/>
              </a:spcBef>
              <a:buClr>
                <a:schemeClr val="dk1"/>
              </a:buClr>
              <a:buSzPct val="100000"/>
              <a:buFont typeface="Arial"/>
              <a:buNone/>
            </a:pPr>
            <a:r>
              <a:rPr lang="en">
                <a:solidFill>
                  <a:schemeClr val="dk1"/>
                </a:solidFill>
              </a:rPr>
              <a:t>Users want to connect social media networks with their communities, so local businesses can cater to users’ wants while increasing their customer engagement.</a:t>
            </a:r>
          </a:p>
          <a:p>
            <a:pPr lvl="0" rtl="0">
              <a:lnSpc>
                <a:spcPct val="115000"/>
              </a:lnSpc>
              <a:spcBef>
                <a:spcPts val="0"/>
              </a:spcBef>
              <a:buClr>
                <a:schemeClr val="dk1"/>
              </a:buClr>
              <a:buSzPct val="100000"/>
              <a:buFont typeface="Arial"/>
              <a:buNone/>
            </a:pPr>
            <a:r>
              <a:rPr i="1" lang="en">
                <a:solidFill>
                  <a:schemeClr val="dk1"/>
                </a:solidFill>
              </a:rPr>
              <a:t>(Source: Facebook - Sharing new data and stories about U.S. small businesses on Facebook)</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MOBILE MAKES UP 66% OF FACEBOOK’S ADVERTISING REVENUE, UP FROM 49% ONE YEAR AGO</a:t>
            </a:r>
          </a:p>
          <a:p>
            <a:pPr lvl="0" rtl="0">
              <a:lnSpc>
                <a:spcPct val="115000"/>
              </a:lnSpc>
              <a:spcBef>
                <a:spcPts val="0"/>
              </a:spcBef>
              <a:buClr>
                <a:schemeClr val="dk1"/>
              </a:buClr>
              <a:buSzPct val="100000"/>
              <a:buFont typeface="Arial"/>
              <a:buNone/>
            </a:pPr>
            <a:r>
              <a:rPr lang="en">
                <a:solidFill>
                  <a:schemeClr val="dk1"/>
                </a:solidFill>
              </a:rPr>
              <a:t>This number will undoubtedly be even larger next time around. Take advantage of this growing market of mobile users!</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1 BILLION VIDEO VIEWS A DAY IN SEPTEMBER 2014</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WHO HAVE BEEN USING SOCIAL MEDIA FOR MORE THAN 3 YEARS SAY THAT IT HAS HELPED THEM INCREASE SALES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WITH AT LEAST ONE YEAR OF SOCIAL MEDIA EXPERIENCE WERE GENERATING LEADS USING THESE CHANNELS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62 PERCENT OF BUSINESSES WITH 10 OR FEWER EMPLOYEES AGREED SOCIAL MEDIA REDUCED MARKETING EXPENSES</a:t>
            </a:r>
          </a:p>
          <a:p>
            <a:pPr lvl="0" rtl="0">
              <a:lnSpc>
                <a:spcPct val="115000"/>
              </a:lnSpc>
              <a:spcBef>
                <a:spcPts val="0"/>
              </a:spcBef>
              <a:buNone/>
            </a:pPr>
            <a:r>
              <a:rPr i="1" lang="en">
                <a:solidFill>
                  <a:schemeClr val="dk1"/>
                </a:solidFill>
              </a:rPr>
              <a:t>(Source: Social Media Examiner State of the Industry Report 2013)</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153182" y="685800"/>
            <a:ext cx="6552299"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4" name="Shape 6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lnSpc>
                <a:spcPct val="115000"/>
              </a:lnSpc>
              <a:spcBef>
                <a:spcPts val="0"/>
              </a:spcBef>
              <a:buClr>
                <a:schemeClr val="dk1"/>
              </a:buClr>
              <a:buSzPct val="84615"/>
              <a:buFont typeface="Arial"/>
              <a:buNone/>
            </a:pPr>
            <a:r>
              <a:rPr b="1" lang="en" sz="1300" u="sng">
                <a:solidFill>
                  <a:schemeClr val="dk1"/>
                </a:solidFill>
              </a:rPr>
              <a:t>FACEBOOK ADVERTISING STATISTICS:</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THE AVERAGE AMERICAN FACEBOOK USER SPENDS 40 MINUTES A DAY ON THE PLATFORM</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FACEBOOK HAS A TOTAL OF 1.23B MONTHLY ACTIVE USERS</a:t>
            </a:r>
          </a:p>
          <a:p>
            <a:pPr lvl="0" rtl="0">
              <a:lnSpc>
                <a:spcPct val="115000"/>
              </a:lnSpc>
              <a:spcBef>
                <a:spcPts val="0"/>
              </a:spcBef>
              <a:buClr>
                <a:schemeClr val="dk1"/>
              </a:buClr>
              <a:buSzPct val="100000"/>
              <a:buFont typeface="Arial"/>
              <a:buNone/>
            </a:pPr>
            <a:r>
              <a:rPr i="1" lang="en">
                <a:solidFill>
                  <a:schemeClr val="dk1"/>
                </a:solidFill>
              </a:rPr>
              <a:t>(Source: Facebook)</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68% OF FB USERS SAY A FRIEND’S REFERRAL WOULD INCREASE THEIR CHANCES OF PURCHASING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SOCIAL MEDIA HAS A 100% HIGHER LEAD-TO-CLOSE RATE THAN OUTBOUND MARKETING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80% OF SOCIAL NETWORK USERS PREFER TO CONNECT TO BRANDS THROUGH FACEBOOK </a:t>
            </a:r>
          </a:p>
          <a:p>
            <a:pPr lvl="0" rtl="0">
              <a:lnSpc>
                <a:spcPct val="115000"/>
              </a:lnSpc>
              <a:spcBef>
                <a:spcPts val="0"/>
              </a:spcBef>
              <a:buClr>
                <a:schemeClr val="dk1"/>
              </a:buClr>
              <a:buSzPct val="100000"/>
              <a:buFont typeface="Arial"/>
              <a:buNone/>
            </a:pPr>
            <a:r>
              <a:rPr i="1" lang="en">
                <a:solidFill>
                  <a:schemeClr val="dk1"/>
                </a:solidFill>
              </a:rPr>
              <a:t>(Source: State of Inbound Marketing HubSpot 2012)</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829 MILLION PEOPLE USE FACEBOOK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63% OF FACEBOOK USERS ENGAGE ON A DAILY BASIS </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PEOPLE SEARCH 1 BILLION TIMES PER DAY ON FACEBOOK</a:t>
            </a:r>
          </a:p>
          <a:p>
            <a:pPr lvl="0" rtl="0">
              <a:lnSpc>
                <a:spcPct val="115000"/>
              </a:lnSpc>
              <a:spcBef>
                <a:spcPts val="0"/>
              </a:spcBef>
              <a:buClr>
                <a:schemeClr val="dk1"/>
              </a:buClr>
              <a:buSzPct val="100000"/>
              <a:buFont typeface="Arial"/>
              <a:buNone/>
            </a:pPr>
            <a:r>
              <a:rPr i="1" lang="en">
                <a:solidFill>
                  <a:schemeClr val="dk1"/>
                </a:solidFill>
              </a:rPr>
              <a:t>(Source: Facebook Q2 2014 Earnings Call)</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AD CLICKS ARE INCREASING 70% YEAR OVER YEAR, AND AD CLICK-THROUGH RATES ARE INCREASING 160%</a:t>
            </a:r>
          </a:p>
          <a:p>
            <a:pPr lvl="0" rtl="0">
              <a:lnSpc>
                <a:spcPct val="115000"/>
              </a:lnSpc>
              <a:spcBef>
                <a:spcPts val="0"/>
              </a:spcBef>
              <a:buClr>
                <a:schemeClr val="dk1"/>
              </a:buClr>
              <a:buSzPct val="100000"/>
              <a:buFont typeface="Arial"/>
              <a:buNone/>
            </a:pPr>
            <a:r>
              <a:rPr lang="en">
                <a:solidFill>
                  <a:schemeClr val="dk1"/>
                </a:solidFill>
              </a:rPr>
              <a:t>This is promising news for Facebook advertisers. If you can provide the quality content, you have a good chance of getting users to your site!</a:t>
            </a:r>
          </a:p>
          <a:p>
            <a:pPr lvl="0" rtl="0">
              <a:lnSpc>
                <a:spcPct val="115000"/>
              </a:lnSpc>
              <a:spcBef>
                <a:spcPts val="0"/>
              </a:spcBef>
              <a:buClr>
                <a:schemeClr val="dk1"/>
              </a:buClr>
              <a:buSzPct val="100000"/>
              <a:buFont typeface="Arial"/>
              <a:buNone/>
            </a:pPr>
            <a:r>
              <a:rPr i="1" lang="en">
                <a:solidFill>
                  <a:schemeClr val="dk1"/>
                </a:solidFill>
              </a:rPr>
              <a:t>(Source: Adobe Digital Q1 2014 Social Intelligence Report)</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APPROXIMATELY 70% OF MONTHLY USERS IN THE U.S. AND CANADA ARE CONNECTED TO A LOCAL BUSINESS</a:t>
            </a:r>
          </a:p>
          <a:p>
            <a:pPr lvl="0" rtl="0">
              <a:lnSpc>
                <a:spcPct val="115000"/>
              </a:lnSpc>
              <a:spcBef>
                <a:spcPts val="0"/>
              </a:spcBef>
              <a:buClr>
                <a:schemeClr val="dk1"/>
              </a:buClr>
              <a:buSzPct val="100000"/>
              <a:buFont typeface="Arial"/>
              <a:buNone/>
            </a:pPr>
            <a:r>
              <a:rPr lang="en">
                <a:solidFill>
                  <a:schemeClr val="dk1"/>
                </a:solidFill>
              </a:rPr>
              <a:t>Users want to connect social media networks with their communities, so local businesses can cater to users’ wants while increasing their customer engagement.</a:t>
            </a:r>
          </a:p>
          <a:p>
            <a:pPr lvl="0" rtl="0">
              <a:lnSpc>
                <a:spcPct val="115000"/>
              </a:lnSpc>
              <a:spcBef>
                <a:spcPts val="0"/>
              </a:spcBef>
              <a:buClr>
                <a:schemeClr val="dk1"/>
              </a:buClr>
              <a:buSzPct val="100000"/>
              <a:buFont typeface="Arial"/>
              <a:buNone/>
            </a:pPr>
            <a:r>
              <a:rPr i="1" lang="en">
                <a:solidFill>
                  <a:schemeClr val="dk1"/>
                </a:solidFill>
              </a:rPr>
              <a:t>(Source: Facebook - Sharing new data and stories about U.S. small businesses on Facebook)</a:t>
            </a:r>
          </a:p>
          <a:p>
            <a:pPr lvl="0" rtl="0">
              <a:lnSpc>
                <a:spcPct val="115000"/>
              </a:lnSpc>
              <a:spcBef>
                <a:spcPts val="0"/>
              </a:spcBef>
              <a:buClr>
                <a:schemeClr val="dk1"/>
              </a:buClr>
              <a:buFont typeface="Arial"/>
              <a:buNone/>
            </a:pPr>
            <a:r>
              <a:t/>
            </a:r>
            <a:endParaRPr sz="1000">
              <a:solidFill>
                <a:schemeClr val="dk1"/>
              </a:solidFill>
              <a:latin typeface="Georgia"/>
              <a:ea typeface="Georgia"/>
              <a:cs typeface="Georgia"/>
              <a:sym typeface="Georgia"/>
            </a:endParaRPr>
          </a:p>
          <a:p>
            <a:pPr lvl="0" rtl="0">
              <a:lnSpc>
                <a:spcPct val="115000"/>
              </a:lnSpc>
              <a:spcBef>
                <a:spcPts val="0"/>
              </a:spcBef>
              <a:buClr>
                <a:schemeClr val="dk1"/>
              </a:buClr>
              <a:buSzPct val="100000"/>
              <a:buFont typeface="Arial"/>
              <a:buNone/>
            </a:pPr>
            <a:r>
              <a:rPr lang="en">
                <a:solidFill>
                  <a:schemeClr val="dk1"/>
                </a:solidFill>
              </a:rPr>
              <a:t>MOBILE MAKES UP 66% OF FACEBOOK’S ADVERTISING REVENUE, UP FROM 49% ONE YEAR AGO</a:t>
            </a:r>
          </a:p>
          <a:p>
            <a:pPr lvl="0" rtl="0">
              <a:lnSpc>
                <a:spcPct val="115000"/>
              </a:lnSpc>
              <a:spcBef>
                <a:spcPts val="0"/>
              </a:spcBef>
              <a:buClr>
                <a:schemeClr val="dk1"/>
              </a:buClr>
              <a:buSzPct val="100000"/>
              <a:buFont typeface="Arial"/>
              <a:buNone/>
            </a:pPr>
            <a:r>
              <a:rPr lang="en">
                <a:solidFill>
                  <a:schemeClr val="dk1"/>
                </a:solidFill>
              </a:rPr>
              <a:t>This number will undoubtedly be even larger next time around. Take advantage of this growing market of mobile users!</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1 BILLION VIDEO VIEWS A DAY IN SEPTEMBER 2014</a:t>
            </a:r>
          </a:p>
          <a:p>
            <a:pPr lvl="0" rtl="0">
              <a:lnSpc>
                <a:spcPct val="115000"/>
              </a:lnSpc>
              <a:spcBef>
                <a:spcPts val="0"/>
              </a:spcBef>
              <a:buClr>
                <a:schemeClr val="dk1"/>
              </a:buClr>
              <a:buSzPct val="100000"/>
              <a:buFont typeface="Arial"/>
              <a:buNone/>
            </a:pPr>
            <a:r>
              <a:rPr i="1" lang="en">
                <a:solidFill>
                  <a:schemeClr val="dk1"/>
                </a:solidFill>
              </a:rPr>
              <a:t>(Source: Facebook Q3 2014 Earnings Report)</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WHO HAVE BEEN USING SOCIAL MEDIA FOR MORE THAN 3 YEARS SAY THAT IT HAS HELPED THEM INCREASE SALES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MORE THAN HALF OF MARKETERS WITH AT LEAST ONE YEAR OF SOCIAL MEDIA EXPERIENCE WERE GENERATING LEADS USING THESE CHANNELS</a:t>
            </a:r>
          </a:p>
          <a:p>
            <a:pPr lvl="0" rtl="0">
              <a:lnSpc>
                <a:spcPct val="115000"/>
              </a:lnSpc>
              <a:spcBef>
                <a:spcPts val="0"/>
              </a:spcBef>
              <a:buClr>
                <a:schemeClr val="dk1"/>
              </a:buClr>
              <a:buSzPct val="100000"/>
              <a:buFont typeface="Arial"/>
              <a:buNone/>
            </a:pPr>
            <a:r>
              <a:rPr i="1" lang="en">
                <a:solidFill>
                  <a:schemeClr val="dk1"/>
                </a:solidFill>
              </a:rPr>
              <a:t>(Source: Social Media Examiner State of the Industry Report 2013)</a:t>
            </a:r>
          </a:p>
          <a:p>
            <a:pPr lvl="0" rtl="0">
              <a:lnSpc>
                <a:spcPct val="115000"/>
              </a:lnSpc>
              <a:spcBef>
                <a:spcPts val="0"/>
              </a:spcBef>
              <a:buClr>
                <a:schemeClr val="dk1"/>
              </a:buClr>
              <a:buFont typeface="Arial"/>
              <a:buNone/>
            </a:pPr>
            <a:r>
              <a:t/>
            </a:r>
            <a:endParaRPr i="1">
              <a:solidFill>
                <a:schemeClr val="dk1"/>
              </a:solidFill>
            </a:endParaRPr>
          </a:p>
          <a:p>
            <a:pPr lvl="0" rtl="0">
              <a:lnSpc>
                <a:spcPct val="115000"/>
              </a:lnSpc>
              <a:spcBef>
                <a:spcPts val="0"/>
              </a:spcBef>
              <a:buClr>
                <a:schemeClr val="dk1"/>
              </a:buClr>
              <a:buSzPct val="100000"/>
              <a:buFont typeface="Arial"/>
              <a:buNone/>
            </a:pPr>
            <a:r>
              <a:rPr lang="en">
                <a:solidFill>
                  <a:schemeClr val="dk1"/>
                </a:solidFill>
              </a:rPr>
              <a:t>62 PERCENT OF BUSINESSES WITH 10 OR FEWER EMPLOYEES AGREED SOCIAL MEDIA REDUCED MARKETING EXPENSES</a:t>
            </a:r>
          </a:p>
          <a:p>
            <a:pPr lvl="0" rtl="0">
              <a:lnSpc>
                <a:spcPct val="115000"/>
              </a:lnSpc>
              <a:spcBef>
                <a:spcPts val="0"/>
              </a:spcBef>
              <a:buNone/>
            </a:pPr>
            <a:r>
              <a:rPr i="1" lang="en">
                <a:solidFill>
                  <a:schemeClr val="dk1"/>
                </a:solidFill>
              </a:rPr>
              <a:t>(Source: Social Media Examiner State of the Industry Report 2013)</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857250" y="1841368"/>
            <a:ext cx="9715500" cy="1348800"/>
          </a:xfrm>
          <a:prstGeom prst="rect">
            <a:avLst/>
          </a:prstGeom>
        </p:spPr>
        <p:txBody>
          <a:bodyPr anchorCtr="0" anchor="b" bIns="111625" lIns="111625" rIns="111625" tIns="111625"/>
          <a:lstStyle>
            <a:lvl1pPr algn="ctr">
              <a:spcBef>
                <a:spcPts val="0"/>
              </a:spcBef>
              <a:buSzPct val="100000"/>
              <a:defRPr sz="5900"/>
            </a:lvl1pPr>
            <a:lvl2pPr algn="ctr">
              <a:spcBef>
                <a:spcPts val="0"/>
              </a:spcBef>
              <a:buSzPct val="100000"/>
              <a:defRPr sz="5900"/>
            </a:lvl2pPr>
            <a:lvl3pPr algn="ctr">
              <a:spcBef>
                <a:spcPts val="0"/>
              </a:spcBef>
              <a:buSzPct val="100000"/>
              <a:defRPr sz="5900"/>
            </a:lvl3pPr>
            <a:lvl4pPr algn="ctr">
              <a:spcBef>
                <a:spcPts val="0"/>
              </a:spcBef>
              <a:buSzPct val="100000"/>
              <a:defRPr sz="5900"/>
            </a:lvl4pPr>
            <a:lvl5pPr algn="ctr">
              <a:spcBef>
                <a:spcPts val="0"/>
              </a:spcBef>
              <a:buSzPct val="100000"/>
              <a:defRPr sz="5900"/>
            </a:lvl5pPr>
            <a:lvl6pPr algn="ctr">
              <a:spcBef>
                <a:spcPts val="0"/>
              </a:spcBef>
              <a:buSzPct val="100000"/>
              <a:defRPr sz="5900"/>
            </a:lvl6pPr>
            <a:lvl7pPr algn="ctr">
              <a:spcBef>
                <a:spcPts val="0"/>
              </a:spcBef>
              <a:buSzPct val="100000"/>
              <a:defRPr sz="5900"/>
            </a:lvl7pPr>
            <a:lvl8pPr algn="ctr">
              <a:spcBef>
                <a:spcPts val="0"/>
              </a:spcBef>
              <a:buSzPct val="100000"/>
              <a:defRPr sz="5900"/>
            </a:lvl8pPr>
            <a:lvl9pPr algn="ctr">
              <a:spcBef>
                <a:spcPts val="0"/>
              </a:spcBef>
              <a:buSzPct val="100000"/>
              <a:defRPr sz="5900"/>
            </a:lvl9pPr>
          </a:lstStyle>
          <a:p/>
        </p:txBody>
      </p:sp>
      <p:sp>
        <p:nvSpPr>
          <p:cNvPr id="10" name="Shape 10"/>
          <p:cNvSpPr txBox="1"/>
          <p:nvPr>
            <p:ph idx="1" type="subTitle"/>
          </p:nvPr>
        </p:nvSpPr>
        <p:spPr>
          <a:xfrm>
            <a:off x="857250" y="3302876"/>
            <a:ext cx="9715500" cy="912599"/>
          </a:xfrm>
          <a:prstGeom prst="rect">
            <a:avLst/>
          </a:prstGeom>
        </p:spPr>
        <p:txBody>
          <a:bodyPr anchorCtr="0" anchor="t" bIns="111625" lIns="111625" rIns="111625" tIns="1116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700">
                <a:solidFill>
                  <a:schemeClr val="dk2"/>
                </a:solidFill>
              </a:defRPr>
            </a:lvl2pPr>
            <a:lvl3pPr algn="ctr">
              <a:spcBef>
                <a:spcPts val="0"/>
              </a:spcBef>
              <a:buClr>
                <a:schemeClr val="dk2"/>
              </a:buClr>
              <a:buSzPct val="100000"/>
              <a:buNone/>
              <a:defRPr sz="3700">
                <a:solidFill>
                  <a:schemeClr val="dk2"/>
                </a:solidFill>
              </a:defRPr>
            </a:lvl3pPr>
            <a:lvl4pPr algn="ctr">
              <a:spcBef>
                <a:spcPts val="0"/>
              </a:spcBef>
              <a:buClr>
                <a:schemeClr val="dk2"/>
              </a:buClr>
              <a:buSzPct val="100000"/>
              <a:buNone/>
              <a:defRPr sz="3700">
                <a:solidFill>
                  <a:schemeClr val="dk2"/>
                </a:solidFill>
              </a:defRPr>
            </a:lvl4pPr>
            <a:lvl5pPr algn="ctr">
              <a:spcBef>
                <a:spcPts val="0"/>
              </a:spcBef>
              <a:buClr>
                <a:schemeClr val="dk2"/>
              </a:buClr>
              <a:buSzPct val="100000"/>
              <a:buNone/>
              <a:defRPr sz="3700">
                <a:solidFill>
                  <a:schemeClr val="dk2"/>
                </a:solidFill>
              </a:defRPr>
            </a:lvl5pPr>
            <a:lvl6pPr algn="ctr">
              <a:spcBef>
                <a:spcPts val="0"/>
              </a:spcBef>
              <a:buClr>
                <a:schemeClr val="dk2"/>
              </a:buClr>
              <a:buSzPct val="100000"/>
              <a:buNone/>
              <a:defRPr sz="3700">
                <a:solidFill>
                  <a:schemeClr val="dk2"/>
                </a:solidFill>
              </a:defRPr>
            </a:lvl6pPr>
            <a:lvl7pPr algn="ctr">
              <a:spcBef>
                <a:spcPts val="0"/>
              </a:spcBef>
              <a:buClr>
                <a:schemeClr val="dk2"/>
              </a:buClr>
              <a:buSzPct val="100000"/>
              <a:buNone/>
              <a:defRPr sz="3700">
                <a:solidFill>
                  <a:schemeClr val="dk2"/>
                </a:solidFill>
              </a:defRPr>
            </a:lvl7pPr>
            <a:lvl8pPr algn="ctr">
              <a:spcBef>
                <a:spcPts val="0"/>
              </a:spcBef>
              <a:buClr>
                <a:schemeClr val="dk2"/>
              </a:buClr>
              <a:buSzPct val="100000"/>
              <a:buNone/>
              <a:defRPr sz="3700">
                <a:solidFill>
                  <a:schemeClr val="dk2"/>
                </a:solidFill>
              </a:defRPr>
            </a:lvl8pPr>
            <a:lvl9pPr algn="ctr">
              <a:spcBef>
                <a:spcPts val="0"/>
              </a:spcBef>
              <a:buClr>
                <a:schemeClr val="dk2"/>
              </a:buClr>
              <a:buSzPct val="100000"/>
              <a:buNone/>
              <a:defRPr sz="3700">
                <a:solidFill>
                  <a:schemeClr val="dk2"/>
                </a:solidFill>
              </a:defRPr>
            </a:lvl9pPr>
          </a:lstStyle>
          <a:p/>
        </p:txBody>
      </p:sp>
      <p:sp>
        <p:nvSpPr>
          <p:cNvPr id="11" name="Shape 11"/>
          <p:cNvSpPr txBox="1"/>
          <p:nvPr>
            <p:ph idx="12" type="sldNum"/>
          </p:nvPr>
        </p:nvSpPr>
        <p:spPr>
          <a:xfrm>
            <a:off x="10695989" y="5523900"/>
            <a:ext cx="685799" cy="457800"/>
          </a:xfrm>
          <a:prstGeom prst="rect">
            <a:avLst/>
          </a:prstGeom>
        </p:spPr>
        <p:txBody>
          <a:bodyPr anchorCtr="0" anchor="ctr" bIns="111625" lIns="111625" rIns="111625" tIns="111625">
            <a:noAutofit/>
          </a:body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x="0" y="0"/>
          <a:ext cx="0" cy="0"/>
          <a:chOff x="0" y="0"/>
          <a:chExt cx="0" cy="0"/>
        </a:xfrm>
      </p:grpSpPr>
      <p:sp>
        <p:nvSpPr>
          <p:cNvPr id="13" name="Shape 13"/>
          <p:cNvSpPr txBox="1"/>
          <p:nvPr>
            <p:ph type="title"/>
          </p:nvPr>
        </p:nvSpPr>
        <p:spPr>
          <a:xfrm>
            <a:off x="571500" y="239545"/>
            <a:ext cx="10286999" cy="996900"/>
          </a:xfrm>
          <a:prstGeom prst="rect">
            <a:avLst/>
          </a:prstGeom>
        </p:spPr>
        <p:txBody>
          <a:bodyPr anchorCtr="0" anchor="b" bIns="111625" lIns="111625" rIns="111625" tIns="1116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x="571500" y="1395729"/>
            <a:ext cx="10286999" cy="4332900"/>
          </a:xfrm>
          <a:prstGeom prst="rect">
            <a:avLst/>
          </a:prstGeom>
        </p:spPr>
        <p:txBody>
          <a:bodyPr anchorCtr="0" anchor="t" bIns="111625" lIns="111625" rIns="111625" tIns="1116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x="10695989" y="5523900"/>
            <a:ext cx="685799" cy="457800"/>
          </a:xfrm>
          <a:prstGeom prst="rect">
            <a:avLst/>
          </a:prstGeom>
        </p:spPr>
        <p:txBody>
          <a:bodyPr anchorCtr="0" anchor="ctr" bIns="111625" lIns="111625" rIns="111625" tIns="111625">
            <a:noAutofit/>
          </a:body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x="0" y="0"/>
          <a:ext cx="0" cy="0"/>
          <a:chOff x="0" y="0"/>
          <a:chExt cx="0" cy="0"/>
        </a:xfrm>
      </p:grpSpPr>
      <p:sp>
        <p:nvSpPr>
          <p:cNvPr id="17" name="Shape 17"/>
          <p:cNvSpPr txBox="1"/>
          <p:nvPr>
            <p:ph type="title"/>
          </p:nvPr>
        </p:nvSpPr>
        <p:spPr>
          <a:xfrm>
            <a:off x="571500" y="239545"/>
            <a:ext cx="10286999" cy="996900"/>
          </a:xfrm>
          <a:prstGeom prst="rect">
            <a:avLst/>
          </a:prstGeom>
        </p:spPr>
        <p:txBody>
          <a:bodyPr anchorCtr="0" anchor="b" bIns="111625" lIns="111625" rIns="111625" tIns="1116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571500" y="1395729"/>
            <a:ext cx="4993199" cy="4332900"/>
          </a:xfrm>
          <a:prstGeom prst="rect">
            <a:avLst/>
          </a:prstGeom>
        </p:spPr>
        <p:txBody>
          <a:bodyPr anchorCtr="0" anchor="t" bIns="111625" lIns="111625" rIns="111625" tIns="1116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x="5865342" y="1395729"/>
            <a:ext cx="4993199" cy="4332900"/>
          </a:xfrm>
          <a:prstGeom prst="rect">
            <a:avLst/>
          </a:prstGeom>
        </p:spPr>
        <p:txBody>
          <a:bodyPr anchorCtr="0" anchor="t" bIns="111625" lIns="111625" rIns="111625" tIns="1116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x="10695989" y="5523900"/>
            <a:ext cx="685799" cy="457800"/>
          </a:xfrm>
          <a:prstGeom prst="rect">
            <a:avLst/>
          </a:prstGeom>
        </p:spPr>
        <p:txBody>
          <a:bodyPr anchorCtr="0" anchor="ctr" bIns="111625" lIns="111625" rIns="111625" tIns="111625">
            <a:noAutofit/>
          </a:body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x="0" y="0"/>
          <a:ext cx="0" cy="0"/>
          <a:chOff x="0" y="0"/>
          <a:chExt cx="0" cy="0"/>
        </a:xfrm>
      </p:grpSpPr>
      <p:sp>
        <p:nvSpPr>
          <p:cNvPr id="22" name="Shape 22"/>
          <p:cNvSpPr txBox="1"/>
          <p:nvPr>
            <p:ph type="title"/>
          </p:nvPr>
        </p:nvSpPr>
        <p:spPr>
          <a:xfrm>
            <a:off x="571500" y="239545"/>
            <a:ext cx="10286999" cy="996900"/>
          </a:xfrm>
          <a:prstGeom prst="rect">
            <a:avLst/>
          </a:prstGeom>
        </p:spPr>
        <p:txBody>
          <a:bodyPr anchorCtr="0" anchor="b" bIns="111625" lIns="111625" rIns="111625" tIns="1116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x="10695989" y="5523900"/>
            <a:ext cx="685799" cy="457800"/>
          </a:xfrm>
          <a:prstGeom prst="rect">
            <a:avLst/>
          </a:prstGeom>
        </p:spPr>
        <p:txBody>
          <a:bodyPr anchorCtr="0" anchor="ctr" bIns="111625" lIns="111625" rIns="111625" tIns="111625">
            <a:noAutofit/>
          </a:body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x="0" y="0"/>
          <a:ext cx="0" cy="0"/>
          <a:chOff x="0" y="0"/>
          <a:chExt cx="0" cy="0"/>
        </a:xfrm>
      </p:grpSpPr>
      <p:sp>
        <p:nvSpPr>
          <p:cNvPr id="25" name="Shape 25"/>
          <p:cNvSpPr txBox="1"/>
          <p:nvPr>
            <p:ph idx="1" type="body"/>
          </p:nvPr>
        </p:nvSpPr>
        <p:spPr>
          <a:xfrm>
            <a:off x="571500" y="5124374"/>
            <a:ext cx="10286999" cy="604199"/>
          </a:xfrm>
          <a:prstGeom prst="rect">
            <a:avLst/>
          </a:prstGeom>
        </p:spPr>
        <p:txBody>
          <a:bodyPr anchorCtr="0" anchor="t" bIns="111625" lIns="111625" rIns="111625" tIns="111625"/>
          <a:lstStyle>
            <a:lvl1pPr algn="ctr">
              <a:spcBef>
                <a:spcPts val="400"/>
              </a:spcBef>
              <a:buSzPct val="100000"/>
              <a:buNone/>
              <a:defRPr sz="2200"/>
            </a:lvl1pPr>
          </a:lstStyle>
          <a:p/>
        </p:txBody>
      </p:sp>
      <p:sp>
        <p:nvSpPr>
          <p:cNvPr id="26" name="Shape 26"/>
          <p:cNvSpPr txBox="1"/>
          <p:nvPr>
            <p:ph idx="12" type="sldNum"/>
          </p:nvPr>
        </p:nvSpPr>
        <p:spPr>
          <a:xfrm>
            <a:off x="10695989" y="5523900"/>
            <a:ext cx="685799" cy="457800"/>
          </a:xfrm>
          <a:prstGeom prst="rect">
            <a:avLst/>
          </a:prstGeom>
        </p:spPr>
        <p:txBody>
          <a:bodyPr anchorCtr="0" anchor="ctr" bIns="111625" lIns="111625" rIns="111625" tIns="111625">
            <a:noAutofit/>
          </a:body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x="0" y="0"/>
          <a:ext cx="0" cy="0"/>
          <a:chOff x="0" y="0"/>
          <a:chExt cx="0" cy="0"/>
        </a:xfrm>
      </p:grpSpPr>
      <p:sp>
        <p:nvSpPr>
          <p:cNvPr id="28" name="Shape 28"/>
          <p:cNvSpPr txBox="1"/>
          <p:nvPr>
            <p:ph idx="12" type="sldNum"/>
          </p:nvPr>
        </p:nvSpPr>
        <p:spPr>
          <a:xfrm>
            <a:off x="10695989" y="5523900"/>
            <a:ext cx="685799" cy="457800"/>
          </a:xfrm>
          <a:prstGeom prst="rect">
            <a:avLst/>
          </a:prstGeom>
        </p:spPr>
        <p:txBody>
          <a:bodyPr anchorCtr="0" anchor="ctr" bIns="111625" lIns="111625" rIns="111625" tIns="111625">
            <a:noAutofit/>
          </a:bodyPr>
          <a:lstStyle/>
          <a:p>
            <a:pPr>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571500" y="239545"/>
            <a:ext cx="10286999" cy="996900"/>
          </a:xfrm>
          <a:prstGeom prst="rect">
            <a:avLst/>
          </a:prstGeom>
          <a:noFill/>
          <a:ln>
            <a:noFill/>
          </a:ln>
        </p:spPr>
        <p:txBody>
          <a:bodyPr anchorCtr="0" anchor="b" bIns="111625" lIns="111625" rIns="111625" tIns="111625"/>
          <a:lstStyle>
            <a:lvl1pPr>
              <a:spcBef>
                <a:spcPts val="0"/>
              </a:spcBef>
              <a:buClr>
                <a:schemeClr val="dk1"/>
              </a:buClr>
              <a:buSzPct val="100000"/>
              <a:buNone/>
              <a:defRPr b="1" sz="4400">
                <a:solidFill>
                  <a:schemeClr val="dk1"/>
                </a:solidFill>
              </a:defRPr>
            </a:lvl1pPr>
            <a:lvl2pPr>
              <a:spcBef>
                <a:spcPts val="0"/>
              </a:spcBef>
              <a:buClr>
                <a:schemeClr val="dk1"/>
              </a:buClr>
              <a:buSzPct val="100000"/>
              <a:buNone/>
              <a:defRPr b="1" sz="4400">
                <a:solidFill>
                  <a:schemeClr val="dk1"/>
                </a:solidFill>
              </a:defRPr>
            </a:lvl2pPr>
            <a:lvl3pPr>
              <a:spcBef>
                <a:spcPts val="0"/>
              </a:spcBef>
              <a:buClr>
                <a:schemeClr val="dk1"/>
              </a:buClr>
              <a:buSzPct val="100000"/>
              <a:buNone/>
              <a:defRPr b="1" sz="4400">
                <a:solidFill>
                  <a:schemeClr val="dk1"/>
                </a:solidFill>
              </a:defRPr>
            </a:lvl3pPr>
            <a:lvl4pPr>
              <a:spcBef>
                <a:spcPts val="0"/>
              </a:spcBef>
              <a:buClr>
                <a:schemeClr val="dk1"/>
              </a:buClr>
              <a:buSzPct val="100000"/>
              <a:buNone/>
              <a:defRPr b="1" sz="4400">
                <a:solidFill>
                  <a:schemeClr val="dk1"/>
                </a:solidFill>
              </a:defRPr>
            </a:lvl4pPr>
            <a:lvl5pPr>
              <a:spcBef>
                <a:spcPts val="0"/>
              </a:spcBef>
              <a:buClr>
                <a:schemeClr val="dk1"/>
              </a:buClr>
              <a:buSzPct val="100000"/>
              <a:buNone/>
              <a:defRPr b="1" sz="4400">
                <a:solidFill>
                  <a:schemeClr val="dk1"/>
                </a:solidFill>
              </a:defRPr>
            </a:lvl5pPr>
            <a:lvl6pPr>
              <a:spcBef>
                <a:spcPts val="0"/>
              </a:spcBef>
              <a:buClr>
                <a:schemeClr val="dk1"/>
              </a:buClr>
              <a:buSzPct val="100000"/>
              <a:buNone/>
              <a:defRPr b="1" sz="4400">
                <a:solidFill>
                  <a:schemeClr val="dk1"/>
                </a:solidFill>
              </a:defRPr>
            </a:lvl6pPr>
            <a:lvl7pPr>
              <a:spcBef>
                <a:spcPts val="0"/>
              </a:spcBef>
              <a:buClr>
                <a:schemeClr val="dk1"/>
              </a:buClr>
              <a:buSzPct val="100000"/>
              <a:buNone/>
              <a:defRPr b="1" sz="4400">
                <a:solidFill>
                  <a:schemeClr val="dk1"/>
                </a:solidFill>
              </a:defRPr>
            </a:lvl7pPr>
            <a:lvl8pPr>
              <a:spcBef>
                <a:spcPts val="0"/>
              </a:spcBef>
              <a:buClr>
                <a:schemeClr val="dk1"/>
              </a:buClr>
              <a:buSzPct val="100000"/>
              <a:buNone/>
              <a:defRPr b="1" sz="4400">
                <a:solidFill>
                  <a:schemeClr val="dk1"/>
                </a:solidFill>
              </a:defRPr>
            </a:lvl8pPr>
            <a:lvl9pPr>
              <a:spcBef>
                <a:spcPts val="0"/>
              </a:spcBef>
              <a:buClr>
                <a:schemeClr val="dk1"/>
              </a:buClr>
              <a:buSzPct val="100000"/>
              <a:buNone/>
              <a:defRPr b="1" sz="4400">
                <a:solidFill>
                  <a:schemeClr val="dk1"/>
                </a:solidFill>
              </a:defRPr>
            </a:lvl9pPr>
          </a:lstStyle>
          <a:p/>
        </p:txBody>
      </p:sp>
      <p:sp>
        <p:nvSpPr>
          <p:cNvPr id="6" name="Shape 6"/>
          <p:cNvSpPr txBox="1"/>
          <p:nvPr>
            <p:ph idx="1" type="body"/>
          </p:nvPr>
        </p:nvSpPr>
        <p:spPr>
          <a:xfrm>
            <a:off x="571500" y="1395729"/>
            <a:ext cx="10286999" cy="4332900"/>
          </a:xfrm>
          <a:prstGeom prst="rect">
            <a:avLst/>
          </a:prstGeom>
          <a:noFill/>
          <a:ln>
            <a:noFill/>
          </a:ln>
        </p:spPr>
        <p:txBody>
          <a:bodyPr anchorCtr="0" anchor="t" bIns="111625" lIns="111625" rIns="111625" tIns="111625"/>
          <a:lstStyle>
            <a:lvl1pPr>
              <a:spcBef>
                <a:spcPts val="700"/>
              </a:spcBef>
              <a:buClr>
                <a:schemeClr val="dk1"/>
              </a:buClr>
              <a:buSzPct val="100000"/>
              <a:defRPr sz="3700">
                <a:solidFill>
                  <a:schemeClr val="dk1"/>
                </a:solidFill>
              </a:defRPr>
            </a:lvl1pPr>
            <a:lvl2pPr>
              <a:spcBef>
                <a:spcPts val="600"/>
              </a:spcBef>
              <a:buClr>
                <a:schemeClr val="dk1"/>
              </a:buClr>
              <a:buSzPct val="100000"/>
              <a:defRPr sz="2900">
                <a:solidFill>
                  <a:schemeClr val="dk1"/>
                </a:solidFill>
              </a:defRPr>
            </a:lvl2pPr>
            <a:lvl3pPr>
              <a:spcBef>
                <a:spcPts val="600"/>
              </a:spcBef>
              <a:buClr>
                <a:schemeClr val="dk1"/>
              </a:buClr>
              <a:buSzPct val="100000"/>
              <a:defRPr sz="2900">
                <a:solidFill>
                  <a:schemeClr val="dk1"/>
                </a:solidFill>
              </a:defRPr>
            </a:lvl3pPr>
            <a:lvl4pPr>
              <a:spcBef>
                <a:spcPts val="400"/>
              </a:spcBef>
              <a:buClr>
                <a:schemeClr val="dk1"/>
              </a:buClr>
              <a:buSzPct val="100000"/>
              <a:defRPr sz="2200">
                <a:solidFill>
                  <a:schemeClr val="dk1"/>
                </a:solidFill>
              </a:defRPr>
            </a:lvl4pPr>
            <a:lvl5pPr>
              <a:spcBef>
                <a:spcPts val="400"/>
              </a:spcBef>
              <a:buClr>
                <a:schemeClr val="dk1"/>
              </a:buClr>
              <a:buSzPct val="100000"/>
              <a:defRPr sz="2200">
                <a:solidFill>
                  <a:schemeClr val="dk1"/>
                </a:solidFill>
              </a:defRPr>
            </a:lvl5pPr>
            <a:lvl6pPr>
              <a:spcBef>
                <a:spcPts val="400"/>
              </a:spcBef>
              <a:buClr>
                <a:schemeClr val="dk1"/>
              </a:buClr>
              <a:buSzPct val="100000"/>
              <a:defRPr sz="2200">
                <a:solidFill>
                  <a:schemeClr val="dk1"/>
                </a:solidFill>
              </a:defRPr>
            </a:lvl6pPr>
            <a:lvl7pPr>
              <a:spcBef>
                <a:spcPts val="400"/>
              </a:spcBef>
              <a:buClr>
                <a:schemeClr val="dk1"/>
              </a:buClr>
              <a:buSzPct val="100000"/>
              <a:defRPr sz="2200">
                <a:solidFill>
                  <a:schemeClr val="dk1"/>
                </a:solidFill>
              </a:defRPr>
            </a:lvl7pPr>
            <a:lvl8pPr>
              <a:spcBef>
                <a:spcPts val="400"/>
              </a:spcBef>
              <a:buClr>
                <a:schemeClr val="dk1"/>
              </a:buClr>
              <a:buSzPct val="100000"/>
              <a:defRPr sz="2200">
                <a:solidFill>
                  <a:schemeClr val="dk1"/>
                </a:solidFill>
              </a:defRPr>
            </a:lvl8pPr>
            <a:lvl9pPr>
              <a:spcBef>
                <a:spcPts val="400"/>
              </a:spcBef>
              <a:buClr>
                <a:schemeClr val="dk1"/>
              </a:buClr>
              <a:buSzPct val="100000"/>
              <a:defRPr sz="2200">
                <a:solidFill>
                  <a:schemeClr val="dk1"/>
                </a:solidFill>
              </a:defRPr>
            </a:lvl9pPr>
          </a:lstStyle>
          <a:p/>
        </p:txBody>
      </p:sp>
      <p:sp>
        <p:nvSpPr>
          <p:cNvPr id="7" name="Shape 7"/>
          <p:cNvSpPr txBox="1"/>
          <p:nvPr>
            <p:ph idx="12" type="sldNum"/>
          </p:nvPr>
        </p:nvSpPr>
        <p:spPr>
          <a:xfrm>
            <a:off x="10695989" y="5523900"/>
            <a:ext cx="685799" cy="457800"/>
          </a:xfrm>
          <a:prstGeom prst="rect">
            <a:avLst/>
          </a:prstGeom>
          <a:noFill/>
          <a:ln>
            <a:noFill/>
          </a:ln>
        </p:spPr>
        <p:txBody>
          <a:bodyPr anchorCtr="0" anchor="ctr" bIns="111625" lIns="111625" rIns="111625" tIns="111625">
            <a:noAutofit/>
          </a:bodyPr>
          <a:lstStyle/>
          <a:p>
            <a:pPr algn="r">
              <a:spcBef>
                <a:spcPts val="0"/>
              </a:spcBef>
              <a:buNone/>
            </a:pPr>
            <a:fld id="{00000000-1234-1234-1234-123412341234}" type="slidenum">
              <a:rPr lang="en" sz="1600">
                <a:solidFill>
                  <a:schemeClr val="dk1"/>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2.png"/><Relationship Id="rId4" Type="http://schemas.openxmlformats.org/officeDocument/2006/relationships/image" Target="../media/image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0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x="0" y="0"/>
          <a:ext cx="0" cy="0"/>
          <a:chOff x="0" y="0"/>
          <a:chExt cx="0" cy="0"/>
        </a:xfrm>
      </p:grpSpPr>
      <p:sp>
        <p:nvSpPr>
          <p:cNvPr id="30" name="Shape 30"/>
          <p:cNvSpPr txBox="1"/>
          <p:nvPr>
            <p:ph type="ctrTitle"/>
          </p:nvPr>
        </p:nvSpPr>
        <p:spPr>
          <a:xfrm>
            <a:off x="72200" y="2316450"/>
            <a:ext cx="11066099" cy="1348800"/>
          </a:xfrm>
          <a:prstGeom prst="rect">
            <a:avLst/>
          </a:prstGeom>
        </p:spPr>
        <p:txBody>
          <a:bodyPr anchorCtr="0" anchor="b" bIns="111625" lIns="111625" rIns="111625" tIns="111625">
            <a:noAutofit/>
          </a:bodyPr>
          <a:lstStyle/>
          <a:p>
            <a:pPr lvl="0" rtl="0">
              <a:spcBef>
                <a:spcPts val="0"/>
              </a:spcBef>
              <a:buClr>
                <a:schemeClr val="dk1"/>
              </a:buClr>
              <a:buSzPct val="78571"/>
              <a:buFont typeface="Arial"/>
              <a:buNone/>
            </a:pPr>
            <a:r>
              <a:rPr lang="en" sz="1400">
                <a:solidFill>
                  <a:srgbClr val="FF0000"/>
                </a:solidFill>
              </a:rPr>
              <a:t>In order to make edits to these templates, you must first make a copy of the document so it is saved in your Google Drive. Click on ‘File’ and then select “Make A Copy…” from the dropdown. After you make a copy you will be able to edit the templates. </a:t>
            </a:r>
          </a:p>
          <a:p>
            <a:pPr lvl="0" rtl="0" algn="l">
              <a:spcBef>
                <a:spcPts val="0"/>
              </a:spcBef>
              <a:buClr>
                <a:schemeClr val="dk1"/>
              </a:buClr>
              <a:buFont typeface="Arial"/>
              <a:buNone/>
            </a:pPr>
            <a:r>
              <a:t/>
            </a:r>
            <a:endParaRPr sz="1400" u="sng"/>
          </a:p>
          <a:p>
            <a:pPr indent="-317500" lvl="0" marL="457200" rtl="0" algn="l">
              <a:spcBef>
                <a:spcPts val="0"/>
              </a:spcBef>
              <a:buSzPct val="100000"/>
              <a:buChar char="➔"/>
            </a:pPr>
            <a:r>
              <a:rPr b="0" lang="en" sz="1400"/>
              <a:t>In the notes section of each slide you will find the 5 facebook quotes and 5 facebook statistics we’ve provided you with</a:t>
            </a:r>
          </a:p>
          <a:p>
            <a:pPr lvl="0" rtl="0" algn="l">
              <a:spcBef>
                <a:spcPts val="0"/>
              </a:spcBef>
              <a:buClr>
                <a:schemeClr val="dk1"/>
              </a:buClr>
              <a:buFont typeface="Arial"/>
              <a:buNone/>
            </a:pPr>
            <a:r>
              <a:t/>
            </a:r>
            <a:endParaRPr b="0" sz="1400"/>
          </a:p>
          <a:p>
            <a:pPr indent="-317500" lvl="0" marL="457200" rtl="0" algn="l">
              <a:spcBef>
                <a:spcPts val="0"/>
              </a:spcBef>
              <a:buSzPct val="100000"/>
              <a:buChar char="➔"/>
            </a:pPr>
            <a:r>
              <a:rPr b="0" lang="en" sz="1400"/>
              <a:t>You can simply copy and paste the text for the quote or stat you want to use on one of our templates and make adjustments as you see fit. You can change the text color, arrangement, font and size</a:t>
            </a:r>
          </a:p>
          <a:p>
            <a:pPr lvl="0" rtl="0" algn="l">
              <a:spcBef>
                <a:spcPts val="0"/>
              </a:spcBef>
              <a:buClr>
                <a:schemeClr val="dk1"/>
              </a:buClr>
              <a:buFont typeface="Arial"/>
              <a:buNone/>
            </a:pPr>
            <a:r>
              <a:t/>
            </a:r>
            <a:endParaRPr b="0" sz="1400"/>
          </a:p>
          <a:p>
            <a:pPr indent="-317500" lvl="0" marL="457200" rtl="0" algn="l">
              <a:spcBef>
                <a:spcPts val="0"/>
              </a:spcBef>
              <a:buSzPct val="100000"/>
              <a:buChar char="➔"/>
            </a:pPr>
            <a:r>
              <a:rPr b="0" lang="en" sz="1400"/>
              <a:t>You are able to update the color, size and placement of the quotation mark or information icons</a:t>
            </a:r>
          </a:p>
          <a:p>
            <a:pPr lvl="0" rtl="0" algn="l">
              <a:spcBef>
                <a:spcPts val="0"/>
              </a:spcBef>
              <a:buClr>
                <a:schemeClr val="dk1"/>
              </a:buClr>
              <a:buFont typeface="Arial"/>
              <a:buNone/>
            </a:pPr>
            <a:r>
              <a:t/>
            </a:r>
            <a:endParaRPr b="0" sz="1400"/>
          </a:p>
          <a:p>
            <a:pPr indent="-317500" lvl="0" marL="457200" rtl="0" algn="l">
              <a:spcBef>
                <a:spcPts val="0"/>
              </a:spcBef>
              <a:buSzPct val="100000"/>
              <a:buChar char="➔"/>
            </a:pPr>
            <a:r>
              <a:rPr b="0" lang="en" sz="1400"/>
              <a:t>To adjust the size or placement of either icon, simply click on it and move it to where you prefer, or adjust the size by dragging any corner of the box accordingly</a:t>
            </a:r>
          </a:p>
          <a:p>
            <a:pPr lvl="0" rtl="0" algn="l">
              <a:spcBef>
                <a:spcPts val="0"/>
              </a:spcBef>
              <a:buClr>
                <a:schemeClr val="dk1"/>
              </a:buClr>
              <a:buFont typeface="Arial"/>
              <a:buNone/>
            </a:pPr>
            <a:r>
              <a:t/>
            </a:r>
            <a:endParaRPr b="0" sz="1400"/>
          </a:p>
          <a:p>
            <a:pPr indent="-317500" lvl="0" marL="457200" rtl="0" algn="l">
              <a:spcBef>
                <a:spcPts val="0"/>
              </a:spcBef>
              <a:buSzPct val="100000"/>
              <a:buChar char="➔"/>
            </a:pPr>
            <a:r>
              <a:rPr b="0" lang="en" sz="1400"/>
              <a:t>To change the color, click on the icon and then select “image options” from the menu. Then, update the color by choosing one of the available options, and use the “brightness” and “contrast” slides to adjust to color further to your liking</a:t>
            </a:r>
          </a:p>
          <a:p>
            <a:pPr>
              <a:spcBef>
                <a:spcPts val="0"/>
              </a:spcBef>
              <a:buNone/>
            </a:pPr>
            <a:r>
              <a:t/>
            </a:r>
            <a:endParaRPr sz="1400"/>
          </a:p>
        </p:txBody>
      </p:sp>
      <p:cxnSp>
        <p:nvCxnSpPr>
          <p:cNvPr id="31" name="Shape 31"/>
          <p:cNvCxnSpPr/>
          <p:nvPr/>
        </p:nvCxnSpPr>
        <p:spPr>
          <a:xfrm flipH="1" rot="10800000">
            <a:off x="195950" y="1010625"/>
            <a:ext cx="10653599" cy="20699"/>
          </a:xfrm>
          <a:prstGeom prst="straightConnector1">
            <a:avLst/>
          </a:prstGeom>
          <a:noFill/>
          <a:ln cap="flat" cmpd="sng" w="19050">
            <a:solidFill>
              <a:srgbClr val="000000"/>
            </a:solidFill>
            <a:prstDash val="solid"/>
            <a:round/>
            <a:headEnd len="lg" w="lg" type="none"/>
            <a:tailEnd len="lg" w="lg" type="none"/>
          </a:ln>
        </p:spPr>
      </p:cxnSp>
      <p:pic>
        <p:nvPicPr>
          <p:cNvPr id="32" name="Shape 32"/>
          <p:cNvPicPr preferRelativeResize="0"/>
          <p:nvPr/>
        </p:nvPicPr>
        <p:blipFill>
          <a:blip r:embed="rId3">
            <a:alphaModFix/>
          </a:blip>
          <a:stretch>
            <a:fillRect/>
          </a:stretch>
        </p:blipFill>
        <p:spPr>
          <a:xfrm>
            <a:off x="621650" y="3709475"/>
            <a:ext cx="9065402" cy="2272224"/>
          </a:xfrm>
          <a:prstGeom prst="rect">
            <a:avLst/>
          </a:prstGeom>
          <a:noFill/>
          <a:ln>
            <a:noFill/>
          </a:ln>
        </p:spPr>
      </p:pic>
      <p:pic>
        <p:nvPicPr>
          <p:cNvPr id="33" name="Shape 33"/>
          <p:cNvPicPr preferRelativeResize="0"/>
          <p:nvPr/>
        </p:nvPicPr>
        <p:blipFill>
          <a:blip r:embed="rId4">
            <a:alphaModFix/>
          </a:blip>
          <a:stretch>
            <a:fillRect/>
          </a:stretch>
        </p:blipFill>
        <p:spPr>
          <a:xfrm>
            <a:off x="9687050" y="3486800"/>
            <a:ext cx="1660449" cy="2494900"/>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 name="Shape 37"/>
        <p:cNvGrpSpPr/>
        <p:nvPr/>
      </p:nvGrpSpPr>
      <p:grpSpPr>
        <a:xfrm>
          <a:off x="0" y="0"/>
          <a:ext cx="0" cy="0"/>
          <a:chOff x="0" y="0"/>
          <a:chExt cx="0" cy="0"/>
        </a:xfrm>
      </p:grpSpPr>
      <p:sp>
        <p:nvSpPr>
          <p:cNvPr id="38" name="Shape 38"/>
          <p:cNvSpPr txBox="1"/>
          <p:nvPr>
            <p:ph idx="1" type="subTitle"/>
          </p:nvPr>
        </p:nvSpPr>
        <p:spPr>
          <a:xfrm>
            <a:off x="1518850" y="2331650"/>
            <a:ext cx="9715500" cy="1252800"/>
          </a:xfrm>
          <a:prstGeom prst="rect">
            <a:avLst/>
          </a:prstGeom>
        </p:spPr>
        <p:txBody>
          <a:bodyPr anchorCtr="0" anchor="t" bIns="111625" lIns="111625" rIns="111625" tIns="111625">
            <a:noAutofit/>
          </a:bodyPr>
          <a:lstStyle/>
          <a:p>
            <a:pPr algn="r">
              <a:spcBef>
                <a:spcPts val="0"/>
              </a:spcBef>
              <a:buNone/>
            </a:pPr>
            <a:r>
              <a:rPr b="1" lang="en" sz="3300">
                <a:solidFill>
                  <a:srgbClr val="000000"/>
                </a:solidFill>
                <a:latin typeface="Raleway"/>
                <a:ea typeface="Raleway"/>
                <a:cs typeface="Raleway"/>
                <a:sym typeface="Raleway"/>
              </a:rPr>
              <a:t>THE AVERAGE AMERICAN FACEBOOK USER SPENDS </a:t>
            </a:r>
            <a:r>
              <a:rPr b="1" lang="en" sz="3300">
                <a:solidFill>
                  <a:srgbClr val="FF482B"/>
                </a:solidFill>
                <a:latin typeface="Raleway"/>
                <a:ea typeface="Raleway"/>
                <a:cs typeface="Raleway"/>
                <a:sym typeface="Raleway"/>
              </a:rPr>
              <a:t>40 MINUTES A DAY</a:t>
            </a:r>
            <a:r>
              <a:rPr b="1" lang="en" sz="3300">
                <a:solidFill>
                  <a:srgbClr val="000000"/>
                </a:solidFill>
                <a:latin typeface="Raleway"/>
                <a:ea typeface="Raleway"/>
                <a:cs typeface="Raleway"/>
                <a:sym typeface="Raleway"/>
              </a:rPr>
              <a:t> ON THE PLATFORM</a:t>
            </a:r>
          </a:p>
        </p:txBody>
      </p:sp>
      <p:pic>
        <p:nvPicPr>
          <p:cNvPr id="39" name="Shape 39"/>
          <p:cNvPicPr preferRelativeResize="0"/>
          <p:nvPr/>
        </p:nvPicPr>
        <p:blipFill>
          <a:blip r:embed="rId3">
            <a:alphaModFix amt="35000"/>
          </a:blip>
          <a:stretch>
            <a:fillRect/>
          </a:stretch>
        </p:blipFill>
        <p:spPr>
          <a:xfrm>
            <a:off x="-1403575" y="0"/>
            <a:ext cx="5981699" cy="5981699"/>
          </a:xfrm>
          <a:prstGeom prst="rect">
            <a:avLst/>
          </a:prstGeom>
          <a:noFill/>
          <a:ln>
            <a:noFill/>
          </a:ln>
        </p:spPr>
      </p:pic>
      <p:sp>
        <p:nvSpPr>
          <p:cNvPr id="40" name="Shape 40"/>
          <p:cNvSpPr txBox="1"/>
          <p:nvPr/>
        </p:nvSpPr>
        <p:spPr>
          <a:xfrm>
            <a:off x="8893550" y="3309950"/>
            <a:ext cx="2302200" cy="274499"/>
          </a:xfrm>
          <a:prstGeom prst="rect">
            <a:avLst/>
          </a:prstGeom>
          <a:noFill/>
          <a:ln>
            <a:noFill/>
          </a:ln>
        </p:spPr>
        <p:txBody>
          <a:bodyPr anchorCtr="0" anchor="t" bIns="91425" lIns="91425" rIns="91425" tIns="91425">
            <a:noAutofit/>
          </a:bodyPr>
          <a:lstStyle/>
          <a:p>
            <a:pPr>
              <a:spcBef>
                <a:spcPts val="0"/>
              </a:spcBef>
              <a:buNone/>
            </a:pPr>
            <a:r>
              <a:rPr lang="en" sz="900">
                <a:solidFill>
                  <a:srgbClr val="FF482B"/>
                </a:solidFill>
              </a:rPr>
              <a:t>Source: Facebook Q2 2014 Earnings Call</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 name="Shape 44"/>
        <p:cNvGrpSpPr/>
        <p:nvPr/>
      </p:nvGrpSpPr>
      <p:grpSpPr>
        <a:xfrm>
          <a:off x="0" y="0"/>
          <a:ext cx="0" cy="0"/>
          <a:chOff x="0" y="0"/>
          <a:chExt cx="0" cy="0"/>
        </a:xfrm>
      </p:grpSpPr>
      <p:sp>
        <p:nvSpPr>
          <p:cNvPr id="45" name="Shape 45"/>
          <p:cNvSpPr txBox="1"/>
          <p:nvPr>
            <p:ph idx="1" type="subTitle"/>
          </p:nvPr>
        </p:nvSpPr>
        <p:spPr>
          <a:xfrm>
            <a:off x="153700" y="2218575"/>
            <a:ext cx="9715500" cy="1212300"/>
          </a:xfrm>
          <a:prstGeom prst="rect">
            <a:avLst/>
          </a:prstGeom>
        </p:spPr>
        <p:txBody>
          <a:bodyPr anchorCtr="0" anchor="t" bIns="111625" lIns="111625" rIns="111625" tIns="111625">
            <a:noAutofit/>
          </a:bodyPr>
          <a:lstStyle/>
          <a:p>
            <a:pPr lvl="0" rtl="0" algn="l">
              <a:spcBef>
                <a:spcPts val="0"/>
              </a:spcBef>
              <a:buClr>
                <a:schemeClr val="dk1"/>
              </a:buClr>
              <a:buSzPct val="30555"/>
              <a:buFont typeface="Arial"/>
              <a:buNone/>
            </a:pPr>
            <a:r>
              <a:rPr b="1" lang="en" sz="3600">
                <a:solidFill>
                  <a:srgbClr val="002DB3"/>
                </a:solidFill>
                <a:latin typeface="Raleway"/>
                <a:ea typeface="Raleway"/>
                <a:cs typeface="Raleway"/>
                <a:sym typeface="Raleway"/>
              </a:rPr>
              <a:t>FACEBOOK HAS A TOTAL OF </a:t>
            </a:r>
          </a:p>
          <a:p>
            <a:pPr lvl="0" rtl="0" algn="l">
              <a:spcBef>
                <a:spcPts val="0"/>
              </a:spcBef>
              <a:buNone/>
            </a:pPr>
            <a:r>
              <a:rPr b="1" lang="en" sz="3600">
                <a:solidFill>
                  <a:schemeClr val="dk1"/>
                </a:solidFill>
                <a:latin typeface="Raleway"/>
                <a:ea typeface="Raleway"/>
                <a:cs typeface="Raleway"/>
                <a:sym typeface="Raleway"/>
              </a:rPr>
              <a:t>1.23B</a:t>
            </a:r>
            <a:r>
              <a:rPr b="1" lang="en" sz="3600">
                <a:solidFill>
                  <a:srgbClr val="002DB3"/>
                </a:solidFill>
                <a:latin typeface="Raleway"/>
                <a:ea typeface="Raleway"/>
                <a:cs typeface="Raleway"/>
                <a:sym typeface="Raleway"/>
              </a:rPr>
              <a:t> MONTHLY </a:t>
            </a:r>
            <a:r>
              <a:rPr b="1" lang="en" sz="3600">
                <a:solidFill>
                  <a:schemeClr val="dk1"/>
                </a:solidFill>
                <a:latin typeface="Raleway"/>
                <a:ea typeface="Raleway"/>
                <a:cs typeface="Raleway"/>
                <a:sym typeface="Raleway"/>
              </a:rPr>
              <a:t>ACTIVE</a:t>
            </a:r>
            <a:r>
              <a:rPr b="1" lang="en" sz="3600">
                <a:solidFill>
                  <a:srgbClr val="002DB3"/>
                </a:solidFill>
                <a:latin typeface="Raleway"/>
                <a:ea typeface="Raleway"/>
                <a:cs typeface="Raleway"/>
                <a:sym typeface="Raleway"/>
              </a:rPr>
              <a:t> USERS</a:t>
            </a:r>
          </a:p>
        </p:txBody>
      </p:sp>
      <p:pic>
        <p:nvPicPr>
          <p:cNvPr id="46" name="Shape 46"/>
          <p:cNvPicPr preferRelativeResize="0"/>
          <p:nvPr/>
        </p:nvPicPr>
        <p:blipFill>
          <a:blip r:embed="rId3">
            <a:alphaModFix amt="35000"/>
          </a:blip>
          <a:stretch>
            <a:fillRect/>
          </a:stretch>
        </p:blipFill>
        <p:spPr>
          <a:xfrm>
            <a:off x="6795325" y="-32800"/>
            <a:ext cx="5981699" cy="5981699"/>
          </a:xfrm>
          <a:prstGeom prst="rect">
            <a:avLst/>
          </a:prstGeom>
          <a:noFill/>
          <a:ln>
            <a:noFill/>
          </a:ln>
        </p:spPr>
      </p:pic>
      <p:sp>
        <p:nvSpPr>
          <p:cNvPr id="47" name="Shape 47"/>
          <p:cNvSpPr txBox="1"/>
          <p:nvPr/>
        </p:nvSpPr>
        <p:spPr>
          <a:xfrm>
            <a:off x="4846550" y="3245275"/>
            <a:ext cx="2302200" cy="274499"/>
          </a:xfrm>
          <a:prstGeom prst="rect">
            <a:avLst/>
          </a:prstGeom>
          <a:noFill/>
          <a:ln>
            <a:noFill/>
          </a:ln>
        </p:spPr>
        <p:txBody>
          <a:bodyPr anchorCtr="0" anchor="t" bIns="91425" lIns="91425" rIns="91425" tIns="91425">
            <a:noAutofit/>
          </a:bodyPr>
          <a:lstStyle/>
          <a:p>
            <a:pPr lvl="0" rtl="0">
              <a:spcBef>
                <a:spcPts val="0"/>
              </a:spcBef>
              <a:buNone/>
            </a:pPr>
            <a:r>
              <a:rPr lang="en" sz="900"/>
              <a:t>Source: Facebook Q2 2014 Earnings Call</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 name="Shape 51"/>
        <p:cNvGrpSpPr/>
        <p:nvPr/>
      </p:nvGrpSpPr>
      <p:grpSpPr>
        <a:xfrm>
          <a:off x="0" y="0"/>
          <a:ext cx="0" cy="0"/>
          <a:chOff x="0" y="0"/>
          <a:chExt cx="0" cy="0"/>
        </a:xfrm>
      </p:grpSpPr>
      <p:pic>
        <p:nvPicPr>
          <p:cNvPr id="52" name="Shape 52"/>
          <p:cNvPicPr preferRelativeResize="0"/>
          <p:nvPr/>
        </p:nvPicPr>
        <p:blipFill>
          <a:blip r:embed="rId3">
            <a:alphaModFix/>
          </a:blip>
          <a:stretch>
            <a:fillRect/>
          </a:stretch>
        </p:blipFill>
        <p:spPr>
          <a:xfrm>
            <a:off x="-1778475" y="0"/>
            <a:ext cx="5880300" cy="5981697"/>
          </a:xfrm>
          <a:prstGeom prst="rect">
            <a:avLst/>
          </a:prstGeom>
          <a:noFill/>
          <a:ln>
            <a:noFill/>
          </a:ln>
        </p:spPr>
      </p:pic>
      <p:sp>
        <p:nvSpPr>
          <p:cNvPr id="53" name="Shape 53"/>
          <p:cNvSpPr txBox="1"/>
          <p:nvPr>
            <p:ph idx="1" type="subTitle"/>
          </p:nvPr>
        </p:nvSpPr>
        <p:spPr>
          <a:xfrm>
            <a:off x="3483050" y="1943900"/>
            <a:ext cx="7712699" cy="1252800"/>
          </a:xfrm>
          <a:prstGeom prst="rect">
            <a:avLst/>
          </a:prstGeom>
        </p:spPr>
        <p:txBody>
          <a:bodyPr anchorCtr="0" anchor="t" bIns="111625" lIns="111625" rIns="111625" tIns="111625">
            <a:noAutofit/>
          </a:bodyPr>
          <a:lstStyle/>
          <a:p>
            <a:pPr lvl="0" rtl="0" algn="r">
              <a:spcBef>
                <a:spcPts val="0"/>
              </a:spcBef>
              <a:buNone/>
            </a:pPr>
            <a:r>
              <a:rPr b="1" lang="en" sz="3000">
                <a:solidFill>
                  <a:srgbClr val="000000"/>
                </a:solidFill>
                <a:latin typeface="Raleway"/>
                <a:ea typeface="Raleway"/>
                <a:cs typeface="Raleway"/>
                <a:sym typeface="Raleway"/>
              </a:rPr>
              <a:t>68% OF FACEBOOK USERS SAY A FRIEND’S REFERRAL WOULD INCREASE THEIR CHANCES OF PURCHASING</a:t>
            </a:r>
          </a:p>
        </p:txBody>
      </p:sp>
      <p:sp>
        <p:nvSpPr>
          <p:cNvPr id="54" name="Shape 54"/>
          <p:cNvSpPr txBox="1"/>
          <p:nvPr/>
        </p:nvSpPr>
        <p:spPr>
          <a:xfrm>
            <a:off x="8417000" y="3309950"/>
            <a:ext cx="2778899" cy="274499"/>
          </a:xfrm>
          <a:prstGeom prst="rect">
            <a:avLst/>
          </a:prstGeom>
          <a:noFill/>
          <a:ln>
            <a:noFill/>
          </a:ln>
        </p:spPr>
        <p:txBody>
          <a:bodyPr anchorCtr="0" anchor="t" bIns="91425" lIns="91425" rIns="91425" tIns="91425">
            <a:noAutofit/>
          </a:bodyPr>
          <a:lstStyle/>
          <a:p>
            <a:pPr lvl="0" rtl="0">
              <a:spcBef>
                <a:spcPts val="0"/>
              </a:spcBef>
              <a:buNone/>
            </a:pPr>
            <a:r>
              <a:rPr lang="en" sz="900">
                <a:solidFill>
                  <a:srgbClr val="FF482B"/>
                </a:solidFill>
              </a:rPr>
              <a:t>Source: State of InBound Marketing HubSpot 2012</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x="0" y="0"/>
          <a:ext cx="0" cy="0"/>
          <a:chOff x="0" y="0"/>
          <a:chExt cx="0" cy="0"/>
        </a:xfrm>
      </p:grpSpPr>
      <p:sp>
        <p:nvSpPr>
          <p:cNvPr id="59" name="Shape 59"/>
          <p:cNvSpPr txBox="1"/>
          <p:nvPr>
            <p:ph idx="1" type="subTitle"/>
          </p:nvPr>
        </p:nvSpPr>
        <p:spPr>
          <a:xfrm>
            <a:off x="226375" y="2215050"/>
            <a:ext cx="7188900" cy="1212300"/>
          </a:xfrm>
          <a:prstGeom prst="rect">
            <a:avLst/>
          </a:prstGeom>
        </p:spPr>
        <p:txBody>
          <a:bodyPr anchorCtr="0" anchor="t" bIns="111625" lIns="111625" rIns="111625" tIns="111625">
            <a:noAutofit/>
          </a:bodyPr>
          <a:lstStyle/>
          <a:p>
            <a:pPr lvl="0" rtl="0" algn="l">
              <a:spcBef>
                <a:spcPts val="0"/>
              </a:spcBef>
              <a:buNone/>
            </a:pPr>
            <a:r>
              <a:rPr b="1" lang="en" sz="3600">
                <a:solidFill>
                  <a:srgbClr val="000000"/>
                </a:solidFill>
                <a:latin typeface="Raleway"/>
                <a:ea typeface="Raleway"/>
                <a:cs typeface="Raleway"/>
                <a:sym typeface="Raleway"/>
              </a:rPr>
              <a:t>SOCIAL MEDIA HAS </a:t>
            </a:r>
            <a:r>
              <a:rPr b="1" lang="en" sz="3600">
                <a:solidFill>
                  <a:srgbClr val="002DB3"/>
                </a:solidFill>
                <a:latin typeface="Raleway"/>
                <a:ea typeface="Raleway"/>
                <a:cs typeface="Raleway"/>
                <a:sym typeface="Raleway"/>
              </a:rPr>
              <a:t>100% HIGHER LEAD-TO-CLOSE RATE </a:t>
            </a:r>
            <a:r>
              <a:rPr b="1" lang="en" sz="3600">
                <a:solidFill>
                  <a:srgbClr val="000000"/>
                </a:solidFill>
                <a:latin typeface="Raleway"/>
                <a:ea typeface="Raleway"/>
                <a:cs typeface="Raleway"/>
                <a:sym typeface="Raleway"/>
              </a:rPr>
              <a:t>THAN OUTBOUND MARKETING</a:t>
            </a:r>
          </a:p>
        </p:txBody>
      </p:sp>
      <p:sp>
        <p:nvSpPr>
          <p:cNvPr id="60" name="Shape 60"/>
          <p:cNvSpPr txBox="1"/>
          <p:nvPr/>
        </p:nvSpPr>
        <p:spPr>
          <a:xfrm>
            <a:off x="4467025" y="3851100"/>
            <a:ext cx="2795099" cy="274499"/>
          </a:xfrm>
          <a:prstGeom prst="rect">
            <a:avLst/>
          </a:prstGeom>
          <a:noFill/>
          <a:ln>
            <a:noFill/>
          </a:ln>
        </p:spPr>
        <p:txBody>
          <a:bodyPr anchorCtr="0" anchor="t" bIns="91425" lIns="91425" rIns="91425" tIns="91425">
            <a:noAutofit/>
          </a:bodyPr>
          <a:lstStyle/>
          <a:p>
            <a:pPr lvl="0" rtl="0">
              <a:spcBef>
                <a:spcPts val="0"/>
              </a:spcBef>
              <a:buClr>
                <a:schemeClr val="dk1"/>
              </a:buClr>
              <a:buSzPct val="122222"/>
              <a:buFont typeface="Arial"/>
              <a:buNone/>
            </a:pPr>
            <a:r>
              <a:rPr lang="en" sz="900">
                <a:solidFill>
                  <a:srgbClr val="0000FF"/>
                </a:solidFill>
              </a:rPr>
              <a:t>Source: State of InBound Marketing HubSpot 2012</a:t>
            </a:r>
          </a:p>
          <a:p>
            <a:pPr lvl="0" rtl="0">
              <a:spcBef>
                <a:spcPts val="0"/>
              </a:spcBef>
              <a:buNone/>
            </a:pPr>
            <a:r>
              <a:t/>
            </a:r>
            <a:endParaRPr sz="900">
              <a:solidFill>
                <a:srgbClr val="0000FF"/>
              </a:solidFill>
            </a:endParaRPr>
          </a:p>
        </p:txBody>
      </p:sp>
      <p:pic>
        <p:nvPicPr>
          <p:cNvPr id="61" name="Shape 61"/>
          <p:cNvPicPr preferRelativeResize="0"/>
          <p:nvPr/>
        </p:nvPicPr>
        <p:blipFill>
          <a:blip r:embed="rId3">
            <a:alphaModFix/>
          </a:blip>
          <a:stretch>
            <a:fillRect/>
          </a:stretch>
        </p:blipFill>
        <p:spPr>
          <a:xfrm>
            <a:off x="7737125" y="0"/>
            <a:ext cx="5880300" cy="5981697"/>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