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7"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Lst>
  <p:sldSz cy="5143500" cx="9144000"/>
  <p:notesSz cx="6858000" cy="9144000"/>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20" Type="http://schemas.openxmlformats.org/officeDocument/2006/relationships/slide" Target="slides/slide15.xml"/><Relationship Id="rId42" Type="http://schemas.openxmlformats.org/officeDocument/2006/relationships/slide" Target="slides/slide37.xml"/><Relationship Id="rId41" Type="http://schemas.openxmlformats.org/officeDocument/2006/relationships/slide" Target="slides/slide36.xml"/><Relationship Id="rId22" Type="http://schemas.openxmlformats.org/officeDocument/2006/relationships/slide" Target="slides/slide17.xml"/><Relationship Id="rId44" Type="http://schemas.openxmlformats.org/officeDocument/2006/relationships/slide" Target="slides/slide39.xml"/><Relationship Id="rId21" Type="http://schemas.openxmlformats.org/officeDocument/2006/relationships/slide" Target="slides/slide16.xml"/><Relationship Id="rId43" Type="http://schemas.openxmlformats.org/officeDocument/2006/relationships/slide" Target="slides/slide38.xml"/><Relationship Id="rId24" Type="http://schemas.openxmlformats.org/officeDocument/2006/relationships/slide" Target="slides/slide19.xml"/><Relationship Id="rId23" Type="http://schemas.openxmlformats.org/officeDocument/2006/relationships/slide" Target="slides/slide18.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slide" Target="slides/slide32.xml"/><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39" Type="http://schemas.openxmlformats.org/officeDocument/2006/relationships/slide" Target="slides/slide34.xml"/><Relationship Id="rId16" Type="http://schemas.openxmlformats.org/officeDocument/2006/relationships/slide" Target="slides/slide11.xml"/><Relationship Id="rId38" Type="http://schemas.openxmlformats.org/officeDocument/2006/relationships/slide" Target="slides/slide33.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1" name="Shape 1"/>
        <p:cNvGrpSpPr/>
        <p:nvPr/>
      </p:nvGrpSpPr>
      <p:grpSpPr>
        <a:xfrm>
          <a:off x="0" y="0"/>
          <a:ext cx="0" cy="0"/>
          <a:chOff x="0" y="0"/>
          <a:chExt cx="0" cy="0"/>
        </a:xfrm>
      </p:grpSpPr>
      <p:sp>
        <p:nvSpPr>
          <p:cNvPr id="2" name="Shape 2"/>
          <p:cNvSpPr txBox="1"/>
          <p:nvPr>
            <p:ph idx="2" type="hdr"/>
          </p:nvPr>
        </p:nvSpPr>
        <p:spPr>
          <a:xfrm>
            <a:off x="0" y="0"/>
            <a:ext cx="2971799" cy="457200"/>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3" name="Shape 3"/>
          <p:cNvSpPr txBox="1"/>
          <p:nvPr>
            <p:ph idx="10" type="dt"/>
          </p:nvPr>
        </p:nvSpPr>
        <p:spPr>
          <a:xfrm>
            <a:off x="3884612" y="0"/>
            <a:ext cx="2971799" cy="457200"/>
          </a:xfrm>
          <a:prstGeom prst="rect">
            <a:avLst/>
          </a:prstGeom>
          <a:noFill/>
          <a:ln>
            <a:noFill/>
          </a:ln>
        </p:spPr>
        <p:txBody>
          <a:bodyPr anchorCtr="0" anchor="t" bIns="91425" lIns="91425" rIns="91425" tIns="91425"/>
          <a:lstStyle>
            <a:lvl1pPr indent="0" marL="0" marR="0" rtl="0" algn="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4" name="Shape 4"/>
          <p:cNvSpPr/>
          <p:nvPr>
            <p:ph idx="3"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5" name="Shape 5"/>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6" name="Shape 6"/>
          <p:cNvSpPr txBox="1"/>
          <p:nvPr>
            <p:ph idx="11" type="ftr"/>
          </p:nvPr>
        </p:nvSpPr>
        <p:spPr>
          <a:xfrm>
            <a:off x="0" y="8685213"/>
            <a:ext cx="2971799" cy="457200"/>
          </a:xfrm>
          <a:prstGeom prst="rect">
            <a:avLst/>
          </a:prstGeom>
          <a:noFill/>
          <a:ln>
            <a:noFill/>
          </a:ln>
        </p:spPr>
        <p:txBody>
          <a:bodyPr anchorCtr="0" anchor="b"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7" name="Shape 7"/>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Helvetica Neue"/>
                <a:ea typeface="Helvetica Neue"/>
                <a:cs typeface="Helvetica Neue"/>
                <a:sym typeface="Helvetica Neue"/>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6" name="Shape 56"/>
        <p:cNvGrpSpPr/>
        <p:nvPr/>
      </p:nvGrpSpPr>
      <p:grpSpPr>
        <a:xfrm>
          <a:off x="0" y="0"/>
          <a:ext cx="0" cy="0"/>
          <a:chOff x="0" y="0"/>
          <a:chExt cx="0" cy="0"/>
        </a:xfrm>
      </p:grpSpPr>
      <p:sp>
        <p:nvSpPr>
          <p:cNvPr id="57" name="Shape 57"/>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58" name="Shape 5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59" name="Shape 59"/>
          <p:cNvSpPr txBox="1"/>
          <p:nvPr>
            <p:ph idx="12" type="sldNum"/>
          </p:nvPr>
        </p:nvSpPr>
        <p:spPr>
          <a:xfrm>
            <a:off x="3884612" y="8685213"/>
            <a:ext cx="2971799" cy="4572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6" name="Shape 116"/>
        <p:cNvGrpSpPr/>
        <p:nvPr/>
      </p:nvGrpSpPr>
      <p:grpSpPr>
        <a:xfrm>
          <a:off x="0" y="0"/>
          <a:ext cx="0" cy="0"/>
          <a:chOff x="0" y="0"/>
          <a:chExt cx="0" cy="0"/>
        </a:xfrm>
      </p:grpSpPr>
      <p:sp>
        <p:nvSpPr>
          <p:cNvPr id="117" name="Shape 117"/>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118" name="Shape 118"/>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2" name="Shape 122"/>
        <p:cNvGrpSpPr/>
        <p:nvPr/>
      </p:nvGrpSpPr>
      <p:grpSpPr>
        <a:xfrm>
          <a:off x="0" y="0"/>
          <a:ext cx="0" cy="0"/>
          <a:chOff x="0" y="0"/>
          <a:chExt cx="0" cy="0"/>
        </a:xfrm>
      </p:grpSpPr>
      <p:sp>
        <p:nvSpPr>
          <p:cNvPr id="123" name="Shape 123"/>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124" name="Shape 124"/>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8" name="Shape 128"/>
        <p:cNvGrpSpPr/>
        <p:nvPr/>
      </p:nvGrpSpPr>
      <p:grpSpPr>
        <a:xfrm>
          <a:off x="0" y="0"/>
          <a:ext cx="0" cy="0"/>
          <a:chOff x="0" y="0"/>
          <a:chExt cx="0" cy="0"/>
        </a:xfrm>
      </p:grpSpPr>
      <p:sp>
        <p:nvSpPr>
          <p:cNvPr id="129" name="Shape 129"/>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30" name="Shape 130"/>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n-US" sz="1200" u="none" cap="none" strike="noStrike">
                <a:solidFill>
                  <a:schemeClr val="dk1"/>
                </a:solidFill>
                <a:latin typeface="Helvetica Neue"/>
                <a:ea typeface="Helvetica Neue"/>
                <a:cs typeface="Helvetica Neue"/>
                <a:sym typeface="Helvetica Neue"/>
              </a:rPr>
              <a:t>For example, if you are a children’s toy store located in Springfield you may want to target people who live in your city who are parents.</a:t>
            </a:r>
          </a:p>
        </p:txBody>
      </p:sp>
      <p:sp>
        <p:nvSpPr>
          <p:cNvPr id="131" name="Shape 131"/>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Helvetica Neue"/>
                <a:ea typeface="Helvetica Neue"/>
                <a:cs typeface="Helvetica Neue"/>
                <a:sym typeface="Helvetica Neue"/>
              </a:rPr>
              <a:t>‹#›</a:t>
            </a:fld>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5" name="Shape 135"/>
        <p:cNvGrpSpPr/>
        <p:nvPr/>
      </p:nvGrpSpPr>
      <p:grpSpPr>
        <a:xfrm>
          <a:off x="0" y="0"/>
          <a:ext cx="0" cy="0"/>
          <a:chOff x="0" y="0"/>
          <a:chExt cx="0" cy="0"/>
        </a:xfrm>
      </p:grpSpPr>
      <p:sp>
        <p:nvSpPr>
          <p:cNvPr id="136" name="Shape 136"/>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137" name="Shape 137"/>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1" name="Shape 141"/>
        <p:cNvGrpSpPr/>
        <p:nvPr/>
      </p:nvGrpSpPr>
      <p:grpSpPr>
        <a:xfrm>
          <a:off x="0" y="0"/>
          <a:ext cx="0" cy="0"/>
          <a:chOff x="0" y="0"/>
          <a:chExt cx="0" cy="0"/>
        </a:xfrm>
      </p:grpSpPr>
      <p:sp>
        <p:nvSpPr>
          <p:cNvPr id="142" name="Shape 14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143" name="Shape 143"/>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7" name="Shape 147"/>
        <p:cNvGrpSpPr/>
        <p:nvPr/>
      </p:nvGrpSpPr>
      <p:grpSpPr>
        <a:xfrm>
          <a:off x="0" y="0"/>
          <a:ext cx="0" cy="0"/>
          <a:chOff x="0" y="0"/>
          <a:chExt cx="0" cy="0"/>
        </a:xfrm>
      </p:grpSpPr>
      <p:sp>
        <p:nvSpPr>
          <p:cNvPr id="148" name="Shape 14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149" name="Shape 149"/>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3" name="Shape 153"/>
        <p:cNvGrpSpPr/>
        <p:nvPr/>
      </p:nvGrpSpPr>
      <p:grpSpPr>
        <a:xfrm>
          <a:off x="0" y="0"/>
          <a:ext cx="0" cy="0"/>
          <a:chOff x="0" y="0"/>
          <a:chExt cx="0" cy="0"/>
        </a:xfrm>
      </p:grpSpPr>
      <p:sp>
        <p:nvSpPr>
          <p:cNvPr id="154" name="Shape 154"/>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55" name="Shape 155"/>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None/>
            </a:pPr>
            <a:r>
              <a:t/>
            </a:r>
            <a:endParaRPr b="0" baseline="0" i="0" sz="1200" u="none" cap="none" strike="noStrike">
              <a:solidFill>
                <a:schemeClr val="dk1"/>
              </a:solidFill>
              <a:latin typeface="Helvetica Neue"/>
              <a:ea typeface="Helvetica Neue"/>
              <a:cs typeface="Helvetica Neue"/>
              <a:sym typeface="Helvetica Neue"/>
            </a:endParaRPr>
          </a:p>
        </p:txBody>
      </p:sp>
      <p:sp>
        <p:nvSpPr>
          <p:cNvPr id="156" name="Shape 156"/>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Helvetica Neue"/>
                <a:ea typeface="Helvetica Neue"/>
                <a:cs typeface="Helvetica Neue"/>
                <a:sym typeface="Helvetica Neue"/>
              </a:rPr>
              <a:t>‹#›</a:t>
            </a:fld>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1" name="Shape 161"/>
        <p:cNvGrpSpPr/>
        <p:nvPr/>
      </p:nvGrpSpPr>
      <p:grpSpPr>
        <a:xfrm>
          <a:off x="0" y="0"/>
          <a:ext cx="0" cy="0"/>
          <a:chOff x="0" y="0"/>
          <a:chExt cx="0" cy="0"/>
        </a:xfrm>
      </p:grpSpPr>
      <p:sp>
        <p:nvSpPr>
          <p:cNvPr id="162" name="Shape 162"/>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63" name="Shape 163"/>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Helvetica Neue"/>
              <a:buNone/>
            </a:pPr>
            <a:r>
              <a:rPr b="0" baseline="0" i="0" lang="en-US" sz="1200" u="none" cap="none" strike="noStrike">
                <a:solidFill>
                  <a:schemeClr val="dk1"/>
                </a:solidFill>
                <a:latin typeface="Helvetica Neue"/>
                <a:ea typeface="Helvetica Neue"/>
                <a:cs typeface="Helvetica Neue"/>
                <a:sym typeface="Helvetica Neue"/>
              </a:rPr>
              <a:t>Facebook will automatically allocate more of your daily budget to higher performing ads</a:t>
            </a:r>
          </a:p>
        </p:txBody>
      </p:sp>
      <p:sp>
        <p:nvSpPr>
          <p:cNvPr id="164" name="Shape 164"/>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Helvetica Neue"/>
                <a:ea typeface="Helvetica Neue"/>
                <a:cs typeface="Helvetica Neue"/>
                <a:sym typeface="Helvetica Neue"/>
              </a:rPr>
              <a:t>‹#›</a:t>
            </a:fld>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8" name="Shape 168"/>
        <p:cNvGrpSpPr/>
        <p:nvPr/>
      </p:nvGrpSpPr>
      <p:grpSpPr>
        <a:xfrm>
          <a:off x="0" y="0"/>
          <a:ext cx="0" cy="0"/>
          <a:chOff x="0" y="0"/>
          <a:chExt cx="0" cy="0"/>
        </a:xfrm>
      </p:grpSpPr>
      <p:sp>
        <p:nvSpPr>
          <p:cNvPr id="169" name="Shape 169"/>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70" name="Shape 170"/>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n-US" sz="1200" u="none" cap="none" strike="noStrike">
                <a:solidFill>
                  <a:schemeClr val="dk1"/>
                </a:solidFill>
                <a:latin typeface="Helvetica Neue"/>
                <a:ea typeface="Helvetica Neue"/>
                <a:cs typeface="Helvetica Neue"/>
                <a:sym typeface="Helvetica Neue"/>
              </a:rPr>
              <a:t>The average Facebook user has 130 friends. So if you advertise to friends of your fans and you have 100 fans you will be able to reach 13,000 of their friends… not bad!</a:t>
            </a:r>
          </a:p>
        </p:txBody>
      </p:sp>
      <p:sp>
        <p:nvSpPr>
          <p:cNvPr id="171" name="Shape 171"/>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Helvetica Neue"/>
                <a:ea typeface="Helvetica Neue"/>
                <a:cs typeface="Helvetica Neue"/>
                <a:sym typeface="Helvetica Neue"/>
              </a:rPr>
              <a:t>‹#›</a:t>
            </a:fld>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5" name="Shape 175"/>
        <p:cNvGrpSpPr/>
        <p:nvPr/>
      </p:nvGrpSpPr>
      <p:grpSpPr>
        <a:xfrm>
          <a:off x="0" y="0"/>
          <a:ext cx="0" cy="0"/>
          <a:chOff x="0" y="0"/>
          <a:chExt cx="0" cy="0"/>
        </a:xfrm>
      </p:grpSpPr>
      <p:sp>
        <p:nvSpPr>
          <p:cNvPr id="176" name="Shape 176"/>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77" name="Shape 177"/>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None/>
            </a:pPr>
            <a:r>
              <a:t/>
            </a:r>
            <a:endParaRPr b="0" baseline="0" i="0" sz="1200" u="none" cap="none" strike="noStrike">
              <a:solidFill>
                <a:schemeClr val="dk1"/>
              </a:solidFill>
              <a:latin typeface="Helvetica Neue"/>
              <a:ea typeface="Helvetica Neue"/>
              <a:cs typeface="Helvetica Neue"/>
              <a:sym typeface="Helvetica Neue"/>
            </a:endParaRPr>
          </a:p>
        </p:txBody>
      </p:sp>
      <p:sp>
        <p:nvSpPr>
          <p:cNvPr id="178" name="Shape 178"/>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Helvetica Neue"/>
                <a:ea typeface="Helvetica Neue"/>
                <a:cs typeface="Helvetica Neue"/>
                <a:sym typeface="Helvetica Neue"/>
              </a:rPr>
              <a:t>‹#›</a:t>
            </a:fld>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4" name="Shape 64"/>
        <p:cNvGrpSpPr/>
        <p:nvPr/>
      </p:nvGrpSpPr>
      <p:grpSpPr>
        <a:xfrm>
          <a:off x="0" y="0"/>
          <a:ext cx="0" cy="0"/>
          <a:chOff x="0" y="0"/>
          <a:chExt cx="0" cy="0"/>
        </a:xfrm>
      </p:grpSpPr>
      <p:sp>
        <p:nvSpPr>
          <p:cNvPr id="65" name="Shape 65"/>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66" name="Shape 66"/>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rPr lang="en-US"/>
              <a:t>UPDATE THIS SLIDE WITH YOUR LOGO, COMPANY NAME AND “ABOUT US” INFORMATION </a:t>
            </a:r>
          </a:p>
        </p:txBody>
      </p:sp>
      <p:sp>
        <p:nvSpPr>
          <p:cNvPr id="67" name="Shape 67"/>
          <p:cNvSpPr txBox="1"/>
          <p:nvPr>
            <p:ph idx="12" type="sldNum"/>
          </p:nvPr>
        </p:nvSpPr>
        <p:spPr>
          <a:xfrm>
            <a:off x="3884612" y="8685213"/>
            <a:ext cx="2971799" cy="457200"/>
          </a:xfrm>
          <a:prstGeom prst="rect">
            <a:avLst/>
          </a:prstGeom>
        </p:spPr>
        <p:txBody>
          <a:bodyPr anchorCtr="0" anchor="b" bIns="45700" lIns="91425" rIns="91425" tIns="45700">
            <a:noAutofit/>
          </a:bodyPr>
          <a:lstStyle/>
          <a:p>
            <a:pPr lvl="0" rt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3" name="Shape 183"/>
        <p:cNvGrpSpPr/>
        <p:nvPr/>
      </p:nvGrpSpPr>
      <p:grpSpPr>
        <a:xfrm>
          <a:off x="0" y="0"/>
          <a:ext cx="0" cy="0"/>
          <a:chOff x="0" y="0"/>
          <a:chExt cx="0" cy="0"/>
        </a:xfrm>
      </p:grpSpPr>
      <p:sp>
        <p:nvSpPr>
          <p:cNvPr id="184" name="Shape 184"/>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85" name="Shape 185"/>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186" name="Shape 186"/>
          <p:cNvSpPr txBox="1"/>
          <p:nvPr>
            <p:ph idx="12" type="sldNum"/>
          </p:nvPr>
        </p:nvSpPr>
        <p:spPr>
          <a:xfrm>
            <a:off x="3884612" y="8685213"/>
            <a:ext cx="2971799" cy="4572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0" name="Shape 190"/>
        <p:cNvGrpSpPr/>
        <p:nvPr/>
      </p:nvGrpSpPr>
      <p:grpSpPr>
        <a:xfrm>
          <a:off x="0" y="0"/>
          <a:ext cx="0" cy="0"/>
          <a:chOff x="0" y="0"/>
          <a:chExt cx="0" cy="0"/>
        </a:xfrm>
      </p:grpSpPr>
      <p:sp>
        <p:nvSpPr>
          <p:cNvPr id="191" name="Shape 191"/>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rPr lang="en-US"/>
              <a:t>Facebook is the only online ad platform that gives you the ability to target audiences based on a combination of demographics, psychographics, and purchase behavior - anytime, anywhere, and on just about any sized budget!</a:t>
            </a:r>
          </a:p>
        </p:txBody>
      </p:sp>
      <p:sp>
        <p:nvSpPr>
          <p:cNvPr id="192" name="Shape 192"/>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4" name="Shape 194"/>
        <p:cNvGrpSpPr/>
        <p:nvPr/>
      </p:nvGrpSpPr>
      <p:grpSpPr>
        <a:xfrm>
          <a:off x="0" y="0"/>
          <a:ext cx="0" cy="0"/>
          <a:chOff x="0" y="0"/>
          <a:chExt cx="0" cy="0"/>
        </a:xfrm>
      </p:grpSpPr>
      <p:sp>
        <p:nvSpPr>
          <p:cNvPr id="195" name="Shape 195"/>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96" name="Shape 196"/>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n-US" sz="1200" u="none" cap="none" strike="noStrike">
                <a:solidFill>
                  <a:schemeClr val="dk1"/>
                </a:solidFill>
                <a:latin typeface="Helvetica Neue"/>
                <a:ea typeface="Helvetica Neue"/>
                <a:cs typeface="Helvetica Neue"/>
                <a:sym typeface="Helvetica Neue"/>
              </a:rPr>
              <a:t>Here’s an example of the power of interest targeting: State Bicycle Co., purveyor of hipster bikes, targeted fans of hipster bands Arcade Fire, M83 and Passion Pit. As well as people who … </a:t>
            </a:r>
          </a:p>
          <a:p>
            <a:pPr indent="0" lvl="0" marL="0" marR="0" rtl="0" algn="l">
              <a:spcBef>
                <a:spcPts val="0"/>
              </a:spcBef>
              <a:buNone/>
            </a:pPr>
            <a:r>
              <a:t/>
            </a:r>
            <a:endParaRPr b="0" baseline="0" i="0" sz="1200" u="none" cap="none" strike="noStrike">
              <a:solidFill>
                <a:schemeClr val="dk1"/>
              </a:solidFill>
              <a:latin typeface="Helvetica Neue"/>
              <a:ea typeface="Helvetica Neue"/>
              <a:cs typeface="Helvetica Neue"/>
              <a:sym typeface="Helvetica Neue"/>
            </a:endParaRPr>
          </a:p>
          <a:p>
            <a:pPr indent="0" lvl="0" marL="0" marR="0" rtl="0" algn="l">
              <a:spcBef>
                <a:spcPts val="0"/>
              </a:spcBef>
              <a:buSzPct val="25000"/>
              <a:buNone/>
            </a:pPr>
            <a:r>
              <a:rPr b="0" baseline="0" i="0" lang="en-US" sz="1200" u="none" cap="none" strike="noStrike">
                <a:solidFill>
                  <a:schemeClr val="dk1"/>
                </a:solidFill>
                <a:latin typeface="Helvetica Neue"/>
                <a:ea typeface="Helvetica Neue"/>
                <a:cs typeface="Helvetica Neue"/>
                <a:sym typeface="Helvetica Neue"/>
              </a:rPr>
              <a:t>Liked other bicycle shops such as Big Shot Bikes, Mission Bicycle and other general interest topics about bikes</a:t>
            </a:r>
          </a:p>
          <a:p>
            <a:pPr indent="0" lvl="0" marL="0" marR="0" rtl="0" algn="l">
              <a:spcBef>
                <a:spcPts val="0"/>
              </a:spcBef>
              <a:buSzPct val="25000"/>
              <a:buNone/>
            </a:pPr>
            <a:r>
              <a:rPr b="0" baseline="0" i="0" lang="en-US" sz="1200" u="none" cap="none" strike="noStrike">
                <a:solidFill>
                  <a:schemeClr val="dk1"/>
                </a:solidFill>
                <a:latin typeface="Helvetica Neue"/>
                <a:ea typeface="Helvetica Neue"/>
                <a:cs typeface="Helvetica Neue"/>
                <a:sym typeface="Helvetica Neue"/>
              </a:rPr>
              <a:t>Live in cities with ads promoting specific events such as a bike ride in Austin, Texas</a:t>
            </a:r>
          </a:p>
          <a:p>
            <a:pPr indent="0" lvl="0" marL="0" marR="0" rtl="0" algn="l">
              <a:spcBef>
                <a:spcPts val="0"/>
              </a:spcBef>
              <a:buNone/>
            </a:pPr>
            <a:r>
              <a:t/>
            </a:r>
            <a:endParaRPr b="0" baseline="0" i="0" sz="1200" u="none" cap="none" strike="noStrike">
              <a:solidFill>
                <a:schemeClr val="dk1"/>
              </a:solidFill>
              <a:latin typeface="Helvetica Neue"/>
              <a:ea typeface="Helvetica Neue"/>
              <a:cs typeface="Helvetica Neue"/>
              <a:sym typeface="Helvetica Neue"/>
            </a:endParaRPr>
          </a:p>
          <a:p>
            <a:pPr indent="0" lvl="0" marL="0" marR="0" rtl="0" algn="l">
              <a:spcBef>
                <a:spcPts val="0"/>
              </a:spcBef>
              <a:buSzPct val="25000"/>
              <a:buNone/>
            </a:pPr>
            <a:r>
              <a:rPr b="0" baseline="0" i="0" lang="en-US" sz="1200" u="none" cap="none" strike="noStrike">
                <a:solidFill>
                  <a:schemeClr val="dk1"/>
                </a:solidFill>
                <a:latin typeface="Helvetica Neue"/>
                <a:ea typeface="Helvetica Neue"/>
                <a:cs typeface="Helvetica Neue"/>
                <a:sym typeface="Helvetica Neue"/>
              </a:rPr>
              <a:t>As a result, they were able to: </a:t>
            </a:r>
          </a:p>
          <a:p>
            <a:pPr indent="0" lvl="0" marL="0" marR="0" rtl="0" algn="l">
              <a:spcBef>
                <a:spcPts val="0"/>
              </a:spcBef>
              <a:buNone/>
            </a:pPr>
            <a:r>
              <a:t/>
            </a:r>
            <a:endParaRPr b="0" baseline="0" i="0" sz="1200" u="none" cap="none" strike="noStrike">
              <a:solidFill>
                <a:schemeClr val="dk1"/>
              </a:solidFill>
              <a:latin typeface="Helvetica Neue"/>
              <a:ea typeface="Helvetica Neue"/>
              <a:cs typeface="Helvetica Neue"/>
              <a:sym typeface="Helvetica Neue"/>
            </a:endParaRPr>
          </a:p>
          <a:p>
            <a:pPr indent="0" lvl="0" marL="0" marR="0" rtl="0" algn="l">
              <a:spcBef>
                <a:spcPts val="0"/>
              </a:spcBef>
              <a:buSzPct val="25000"/>
              <a:buNone/>
            </a:pPr>
            <a:r>
              <a:rPr b="0" baseline="0" i="0" lang="en-US" sz="1200" u="none" cap="none" strike="noStrike">
                <a:solidFill>
                  <a:schemeClr val="dk1"/>
                </a:solidFill>
                <a:latin typeface="Helvetica Neue"/>
                <a:ea typeface="Helvetica Neue"/>
                <a:cs typeface="Helvetica Neue"/>
                <a:sym typeface="Helvetica Neue"/>
              </a:rPr>
              <a:t>Drive close to $500,000 in incremental sales annually through promotion codes and traffic generated exclusively from Facebook</a:t>
            </a:r>
          </a:p>
          <a:p>
            <a:pPr indent="0" lvl="0" marL="0" marR="0" rtl="0" algn="l">
              <a:spcBef>
                <a:spcPts val="0"/>
              </a:spcBef>
              <a:buSzPct val="25000"/>
              <a:buNone/>
            </a:pPr>
            <a:r>
              <a:rPr b="0" baseline="0" i="0" lang="en-US" sz="1200" u="none" cap="none" strike="noStrike">
                <a:solidFill>
                  <a:schemeClr val="dk1"/>
                </a:solidFill>
                <a:latin typeface="Helvetica Neue"/>
                <a:ea typeface="Helvetica Neue"/>
                <a:cs typeface="Helvetica Neue"/>
                <a:sym typeface="Helvetica Neue"/>
              </a:rPr>
              <a:t>Limit ad spending to 1/5th cost per click compared to other ad platforms</a:t>
            </a:r>
          </a:p>
          <a:p>
            <a:pPr indent="0" lvl="0" marL="0" marR="0" rtl="0" algn="l">
              <a:spcBef>
                <a:spcPts val="0"/>
              </a:spcBef>
              <a:buNone/>
            </a:pPr>
            <a:r>
              <a:t/>
            </a:r>
            <a:endParaRPr b="0" baseline="0" i="0" sz="1200" u="none" cap="none" strike="noStrike">
              <a:solidFill>
                <a:schemeClr val="dk1"/>
              </a:solidFill>
              <a:latin typeface="Helvetica Neue"/>
              <a:ea typeface="Helvetica Neue"/>
              <a:cs typeface="Helvetica Neue"/>
              <a:sym typeface="Helvetica Neue"/>
            </a:endParaRPr>
          </a:p>
        </p:txBody>
      </p:sp>
      <p:sp>
        <p:nvSpPr>
          <p:cNvPr id="197" name="Shape 197"/>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Helvetica Neue"/>
                <a:ea typeface="Helvetica Neue"/>
                <a:cs typeface="Helvetica Neue"/>
                <a:sym typeface="Helvetica Neue"/>
              </a:rPr>
              <a:t>‹#›</a:t>
            </a:fld>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2" name="Shape 202"/>
        <p:cNvGrpSpPr/>
        <p:nvPr/>
      </p:nvGrpSpPr>
      <p:grpSpPr>
        <a:xfrm>
          <a:off x="0" y="0"/>
          <a:ext cx="0" cy="0"/>
          <a:chOff x="0" y="0"/>
          <a:chExt cx="0" cy="0"/>
        </a:xfrm>
      </p:grpSpPr>
      <p:sp>
        <p:nvSpPr>
          <p:cNvPr id="203" name="Shape 203"/>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rPr lang="en-US"/>
              <a:t>Facebook is the only online ad platform that gives you the ability to target audiences based on a combination of demographics, psychographics, and purchase behavior - anytime, anywhere, and on just about any sized budget!</a:t>
            </a:r>
          </a:p>
        </p:txBody>
      </p:sp>
      <p:sp>
        <p:nvSpPr>
          <p:cNvPr id="204" name="Shape 204"/>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9" name="Shape 209"/>
        <p:cNvGrpSpPr/>
        <p:nvPr/>
      </p:nvGrpSpPr>
      <p:grpSpPr>
        <a:xfrm>
          <a:off x="0" y="0"/>
          <a:ext cx="0" cy="0"/>
          <a:chOff x="0" y="0"/>
          <a:chExt cx="0" cy="0"/>
        </a:xfrm>
      </p:grpSpPr>
      <p:sp>
        <p:nvSpPr>
          <p:cNvPr id="210" name="Shape 210"/>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rPr lang="en-US"/>
              <a:t>Facebook is the only online ad platform that gives you the ability to target audiences based on a combination of demographics, psychographics, and purchase behavior - anytime, anywhere, and on just about any sized budget!</a:t>
            </a:r>
          </a:p>
        </p:txBody>
      </p:sp>
      <p:sp>
        <p:nvSpPr>
          <p:cNvPr id="211" name="Shape 211"/>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4" name="Shape 214"/>
        <p:cNvGrpSpPr/>
        <p:nvPr/>
      </p:nvGrpSpPr>
      <p:grpSpPr>
        <a:xfrm>
          <a:off x="0" y="0"/>
          <a:ext cx="0" cy="0"/>
          <a:chOff x="0" y="0"/>
          <a:chExt cx="0" cy="0"/>
        </a:xfrm>
      </p:grpSpPr>
      <p:sp>
        <p:nvSpPr>
          <p:cNvPr id="215" name="Shape 215"/>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US"/>
              <a:t>This is a really neat story...this is an Irish Pub in California that has been a massive success, largely because they built up an audience of nearly 4000 Facebook fans BEFORE they ever opened their doors. They run lots of specials and party promotions through their Facebook page to keep their audience engaged and their bar full!</a:t>
            </a:r>
          </a:p>
        </p:txBody>
      </p:sp>
      <p:sp>
        <p:nvSpPr>
          <p:cNvPr id="216" name="Shape 216"/>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1" name="Shape 221"/>
        <p:cNvGrpSpPr/>
        <p:nvPr/>
      </p:nvGrpSpPr>
      <p:grpSpPr>
        <a:xfrm>
          <a:off x="0" y="0"/>
          <a:ext cx="0" cy="0"/>
          <a:chOff x="0" y="0"/>
          <a:chExt cx="0" cy="0"/>
        </a:xfrm>
      </p:grpSpPr>
      <p:sp>
        <p:nvSpPr>
          <p:cNvPr id="222" name="Shape 22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rPr lang="en-US"/>
              <a:t>Facebook is the only online ad platform that gives you the ability to target audiences based on a combination of demographics, psychographics, and purchase behavior - anytime, anywhere, and on just about any sized budget!</a:t>
            </a:r>
          </a:p>
        </p:txBody>
      </p:sp>
      <p:sp>
        <p:nvSpPr>
          <p:cNvPr id="223" name="Shape 223"/>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6" name="Shape 226"/>
        <p:cNvGrpSpPr/>
        <p:nvPr/>
      </p:nvGrpSpPr>
      <p:grpSpPr>
        <a:xfrm>
          <a:off x="0" y="0"/>
          <a:ext cx="0" cy="0"/>
          <a:chOff x="0" y="0"/>
          <a:chExt cx="0" cy="0"/>
        </a:xfrm>
      </p:grpSpPr>
      <p:sp>
        <p:nvSpPr>
          <p:cNvPr id="227" name="Shape 227"/>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228" name="Shape 228"/>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1" name="Shape 231"/>
        <p:cNvGrpSpPr/>
        <p:nvPr/>
      </p:nvGrpSpPr>
      <p:grpSpPr>
        <a:xfrm>
          <a:off x="0" y="0"/>
          <a:ext cx="0" cy="0"/>
          <a:chOff x="0" y="0"/>
          <a:chExt cx="0" cy="0"/>
        </a:xfrm>
      </p:grpSpPr>
      <p:sp>
        <p:nvSpPr>
          <p:cNvPr id="232" name="Shape 23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233" name="Shape 233"/>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7" name="Shape 237"/>
        <p:cNvGrpSpPr/>
        <p:nvPr/>
      </p:nvGrpSpPr>
      <p:grpSpPr>
        <a:xfrm>
          <a:off x="0" y="0"/>
          <a:ext cx="0" cy="0"/>
          <a:chOff x="0" y="0"/>
          <a:chExt cx="0" cy="0"/>
        </a:xfrm>
      </p:grpSpPr>
      <p:sp>
        <p:nvSpPr>
          <p:cNvPr id="238" name="Shape 23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239" name="Shape 239"/>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2" name="Shape 72"/>
        <p:cNvGrpSpPr/>
        <p:nvPr/>
      </p:nvGrpSpPr>
      <p:grpSpPr>
        <a:xfrm>
          <a:off x="0" y="0"/>
          <a:ext cx="0" cy="0"/>
          <a:chOff x="0" y="0"/>
          <a:chExt cx="0" cy="0"/>
        </a:xfrm>
      </p:grpSpPr>
      <p:sp>
        <p:nvSpPr>
          <p:cNvPr id="73" name="Shape 73"/>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74" name="Shape 7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rPr lang="en-US"/>
              <a:t>UPDATE THIS SLIDE WITH YOUR LOGO, COMPANY NAME AND “ABOUT US” INFORMATION </a:t>
            </a:r>
          </a:p>
        </p:txBody>
      </p:sp>
      <p:sp>
        <p:nvSpPr>
          <p:cNvPr id="75" name="Shape 75"/>
          <p:cNvSpPr txBox="1"/>
          <p:nvPr>
            <p:ph idx="12" type="sldNum"/>
          </p:nvPr>
        </p:nvSpPr>
        <p:spPr>
          <a:xfrm>
            <a:off x="3884612" y="8685213"/>
            <a:ext cx="2971799" cy="457200"/>
          </a:xfrm>
          <a:prstGeom prst="rect">
            <a:avLst/>
          </a:prstGeom>
        </p:spPr>
        <p:txBody>
          <a:bodyPr anchorCtr="0" anchor="b" bIns="45700" lIns="91425" rIns="91425" tIns="45700">
            <a:noAutofit/>
          </a:bodyPr>
          <a:lstStyle/>
          <a:p>
            <a:pPr lvl="0" rt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3" name="Shape 243"/>
        <p:cNvGrpSpPr/>
        <p:nvPr/>
      </p:nvGrpSpPr>
      <p:grpSpPr>
        <a:xfrm>
          <a:off x="0" y="0"/>
          <a:ext cx="0" cy="0"/>
          <a:chOff x="0" y="0"/>
          <a:chExt cx="0" cy="0"/>
        </a:xfrm>
      </p:grpSpPr>
      <p:sp>
        <p:nvSpPr>
          <p:cNvPr id="244" name="Shape 244"/>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245" name="Shape 245"/>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0" name="Shape 250"/>
        <p:cNvGrpSpPr/>
        <p:nvPr/>
      </p:nvGrpSpPr>
      <p:grpSpPr>
        <a:xfrm>
          <a:off x="0" y="0"/>
          <a:ext cx="0" cy="0"/>
          <a:chOff x="0" y="0"/>
          <a:chExt cx="0" cy="0"/>
        </a:xfrm>
      </p:grpSpPr>
      <p:sp>
        <p:nvSpPr>
          <p:cNvPr id="251" name="Shape 251"/>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US"/>
              <a:t>By using tools like Facebook’s Audience Insights tool, I can learn a great deal of information about an audience I want to target. Here I searched for people interested in Organic Foods, and Facebook told me that 85% of my audience is women, that they are very likely to be married, college educated, and even work in certain fields. This is all information I can now use in my ad targeting.</a:t>
            </a:r>
          </a:p>
        </p:txBody>
      </p:sp>
      <p:sp>
        <p:nvSpPr>
          <p:cNvPr id="252" name="Shape 252"/>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7" name="Shape 257"/>
        <p:cNvGrpSpPr/>
        <p:nvPr/>
      </p:nvGrpSpPr>
      <p:grpSpPr>
        <a:xfrm>
          <a:off x="0" y="0"/>
          <a:ext cx="0" cy="0"/>
          <a:chOff x="0" y="0"/>
          <a:chExt cx="0" cy="0"/>
        </a:xfrm>
      </p:grpSpPr>
      <p:sp>
        <p:nvSpPr>
          <p:cNvPr id="258" name="Shape 25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259" name="Shape 259"/>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4" name="Shape 264"/>
        <p:cNvGrpSpPr/>
        <p:nvPr/>
      </p:nvGrpSpPr>
      <p:grpSpPr>
        <a:xfrm>
          <a:off x="0" y="0"/>
          <a:ext cx="0" cy="0"/>
          <a:chOff x="0" y="0"/>
          <a:chExt cx="0" cy="0"/>
        </a:xfrm>
      </p:grpSpPr>
      <p:sp>
        <p:nvSpPr>
          <p:cNvPr id="265" name="Shape 265"/>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266" name="Shape 266"/>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1" name="Shape 271"/>
        <p:cNvGrpSpPr/>
        <p:nvPr/>
      </p:nvGrpSpPr>
      <p:grpSpPr>
        <a:xfrm>
          <a:off x="0" y="0"/>
          <a:ext cx="0" cy="0"/>
          <a:chOff x="0" y="0"/>
          <a:chExt cx="0" cy="0"/>
        </a:xfrm>
      </p:grpSpPr>
      <p:sp>
        <p:nvSpPr>
          <p:cNvPr id="272" name="Shape 27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273" name="Shape 273"/>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8" name="Shape 278"/>
        <p:cNvGrpSpPr/>
        <p:nvPr/>
      </p:nvGrpSpPr>
      <p:grpSpPr>
        <a:xfrm>
          <a:off x="0" y="0"/>
          <a:ext cx="0" cy="0"/>
          <a:chOff x="0" y="0"/>
          <a:chExt cx="0" cy="0"/>
        </a:xfrm>
      </p:grpSpPr>
      <p:sp>
        <p:nvSpPr>
          <p:cNvPr id="279" name="Shape 279"/>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80" name="Shape 280"/>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Helvetica Neue"/>
              <a:buNone/>
            </a:pPr>
            <a:r>
              <a:rPr b="0" baseline="0" i="0" lang="en-US" sz="1200" u="none" cap="none" strike="noStrike">
                <a:solidFill>
                  <a:schemeClr val="dk1"/>
                </a:solidFill>
                <a:latin typeface="Helvetica Neue"/>
                <a:ea typeface="Helvetica Neue"/>
                <a:cs typeface="Helvetica Neue"/>
                <a:sym typeface="Helvetica Neue"/>
              </a:rPr>
              <a:t>Use a simple, eye-catching image that is related to your ad text</a:t>
            </a:r>
          </a:p>
          <a:p>
            <a:pPr indent="0" lvl="1" marL="457200" marR="0" rtl="0" algn="l">
              <a:spcBef>
                <a:spcPts val="0"/>
              </a:spcBef>
              <a:buSzPct val="25000"/>
              <a:buNone/>
            </a:pPr>
            <a:r>
              <a:rPr b="0" baseline="0" i="0" lang="en-US" sz="1200" u="none" cap="none" strike="noStrike">
                <a:solidFill>
                  <a:schemeClr val="dk1"/>
                </a:solidFill>
                <a:latin typeface="Helvetica Neue"/>
                <a:ea typeface="Helvetica Neue"/>
                <a:cs typeface="Helvetica Neue"/>
                <a:sym typeface="Helvetica Neue"/>
              </a:rPr>
              <a:t>PNG format</a:t>
            </a:r>
          </a:p>
          <a:p>
            <a:pPr indent="0" lvl="1" marL="457200" marR="0" rtl="0" algn="l">
              <a:spcBef>
                <a:spcPts val="0"/>
              </a:spcBef>
              <a:buSzPct val="25000"/>
              <a:buNone/>
            </a:pPr>
            <a:r>
              <a:rPr b="0" baseline="0" i="0" lang="en-US" sz="1200" u="none" cap="none" strike="noStrike">
                <a:solidFill>
                  <a:schemeClr val="dk1"/>
                </a:solidFill>
                <a:latin typeface="Helvetica Neue"/>
                <a:ea typeface="Helvetica Neue"/>
                <a:cs typeface="Helvetica Neue"/>
                <a:sym typeface="Helvetica Neue"/>
              </a:rPr>
              <a:t>110px x 80px</a:t>
            </a:r>
          </a:p>
          <a:p>
            <a:pPr indent="0" lvl="1" marL="457200" marR="0" rtl="0" algn="l">
              <a:spcBef>
                <a:spcPts val="0"/>
              </a:spcBef>
              <a:buSzPct val="25000"/>
              <a:buNone/>
            </a:pPr>
            <a:r>
              <a:rPr b="0" baseline="0" i="0" lang="en-US" sz="1200" u="none" cap="none" strike="noStrike">
                <a:solidFill>
                  <a:schemeClr val="dk1"/>
                </a:solidFill>
                <a:latin typeface="Helvetica Neue"/>
                <a:ea typeface="Helvetica Neue"/>
                <a:cs typeface="Helvetica Neue"/>
                <a:sym typeface="Helvetica Neue"/>
              </a:rPr>
              <a:t>Evocative (but not "shocking")</a:t>
            </a:r>
          </a:p>
          <a:p>
            <a:pPr indent="0" lvl="1" marL="457200" marR="0" rtl="0" algn="l">
              <a:spcBef>
                <a:spcPts val="0"/>
              </a:spcBef>
              <a:buSzPct val="25000"/>
              <a:buNone/>
            </a:pPr>
            <a:r>
              <a:rPr b="0" baseline="0" i="0" lang="en-US" sz="1200" u="none" cap="none" strike="noStrike">
                <a:solidFill>
                  <a:schemeClr val="dk1"/>
                </a:solidFill>
                <a:latin typeface="Helvetica Neue"/>
                <a:ea typeface="Helvetica Neue"/>
                <a:cs typeface="Helvetica Neue"/>
                <a:sym typeface="Helvetica Neue"/>
              </a:rPr>
              <a:t>No stock photos (boring!)</a:t>
            </a:r>
          </a:p>
          <a:p>
            <a:pPr indent="0" lvl="0" marL="0" marR="0" rtl="0" algn="l">
              <a:spcBef>
                <a:spcPts val="0"/>
              </a:spcBef>
              <a:buNone/>
            </a:pPr>
            <a:r>
              <a:t/>
            </a:r>
            <a:endParaRPr b="0" baseline="0" i="0" sz="1200" u="none" cap="none" strike="noStrike">
              <a:solidFill>
                <a:schemeClr val="dk1"/>
              </a:solidFill>
              <a:latin typeface="Helvetica Neue"/>
              <a:ea typeface="Helvetica Neue"/>
              <a:cs typeface="Helvetica Neue"/>
              <a:sym typeface="Helvetica Neue"/>
            </a:endParaRPr>
          </a:p>
        </p:txBody>
      </p:sp>
      <p:sp>
        <p:nvSpPr>
          <p:cNvPr id="281" name="Shape 281"/>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Helvetica Neue"/>
                <a:ea typeface="Helvetica Neue"/>
                <a:cs typeface="Helvetica Neue"/>
                <a:sym typeface="Helvetica Neue"/>
              </a:rPr>
              <a:t>‹#›</a:t>
            </a:fld>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5" name="Shape 285"/>
        <p:cNvGrpSpPr/>
        <p:nvPr/>
      </p:nvGrpSpPr>
      <p:grpSpPr>
        <a:xfrm>
          <a:off x="0" y="0"/>
          <a:ext cx="0" cy="0"/>
          <a:chOff x="0" y="0"/>
          <a:chExt cx="0" cy="0"/>
        </a:xfrm>
      </p:grpSpPr>
      <p:sp>
        <p:nvSpPr>
          <p:cNvPr id="286" name="Shape 286"/>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287" name="Shape 287"/>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1" name="Shape 291"/>
        <p:cNvGrpSpPr/>
        <p:nvPr/>
      </p:nvGrpSpPr>
      <p:grpSpPr>
        <a:xfrm>
          <a:off x="0" y="0"/>
          <a:ext cx="0" cy="0"/>
          <a:chOff x="0" y="0"/>
          <a:chExt cx="0" cy="0"/>
        </a:xfrm>
      </p:grpSpPr>
      <p:sp>
        <p:nvSpPr>
          <p:cNvPr id="292" name="Shape 29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293" name="Shape 293"/>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7" name="Shape 297"/>
        <p:cNvGrpSpPr/>
        <p:nvPr/>
      </p:nvGrpSpPr>
      <p:grpSpPr>
        <a:xfrm>
          <a:off x="0" y="0"/>
          <a:ext cx="0" cy="0"/>
          <a:chOff x="0" y="0"/>
          <a:chExt cx="0" cy="0"/>
        </a:xfrm>
      </p:grpSpPr>
      <p:sp>
        <p:nvSpPr>
          <p:cNvPr id="298" name="Shape 298"/>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99" name="Shape 299"/>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n-US" sz="1200" u="none" cap="none" strike="noStrike">
                <a:solidFill>
                  <a:schemeClr val="dk1"/>
                </a:solidFill>
                <a:latin typeface="Helvetica Neue"/>
                <a:ea typeface="Helvetica Neue"/>
                <a:cs typeface="Helvetica Neue"/>
                <a:sym typeface="Helvetica Neue"/>
              </a:rPr>
              <a:t>Too often advertisers/marketers will launch a Facebook ad campaign and see that they just spend $100 and got poor results and generalize that this must be the case for all campaigns on Facebook.</a:t>
            </a:r>
          </a:p>
        </p:txBody>
      </p:sp>
      <p:sp>
        <p:nvSpPr>
          <p:cNvPr id="300" name="Shape 300"/>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Helvetica Neue"/>
                <a:ea typeface="Helvetica Neue"/>
                <a:cs typeface="Helvetica Neue"/>
                <a:sym typeface="Helvetica Neue"/>
              </a:rPr>
              <a:t>‹#›</a:t>
            </a:fld>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03" name="Shape 303"/>
        <p:cNvGrpSpPr/>
        <p:nvPr/>
      </p:nvGrpSpPr>
      <p:grpSpPr>
        <a:xfrm>
          <a:off x="0" y="0"/>
          <a:ext cx="0" cy="0"/>
          <a:chOff x="0" y="0"/>
          <a:chExt cx="0" cy="0"/>
        </a:xfrm>
      </p:grpSpPr>
      <p:sp>
        <p:nvSpPr>
          <p:cNvPr id="304" name="Shape 304"/>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305" name="Shape 305"/>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0" name="Shape 80"/>
        <p:cNvGrpSpPr/>
        <p:nvPr/>
      </p:nvGrpSpPr>
      <p:grpSpPr>
        <a:xfrm>
          <a:off x="0" y="0"/>
          <a:ext cx="0" cy="0"/>
          <a:chOff x="0" y="0"/>
          <a:chExt cx="0" cy="0"/>
        </a:xfrm>
      </p:grpSpPr>
      <p:sp>
        <p:nvSpPr>
          <p:cNvPr id="81" name="Shape 81"/>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82" name="Shape 82"/>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1" name="Shape 311"/>
        <p:cNvGrpSpPr/>
        <p:nvPr/>
      </p:nvGrpSpPr>
      <p:grpSpPr>
        <a:xfrm>
          <a:off x="0" y="0"/>
          <a:ext cx="0" cy="0"/>
          <a:chOff x="0" y="0"/>
          <a:chExt cx="0" cy="0"/>
        </a:xfrm>
      </p:grpSpPr>
      <p:sp>
        <p:nvSpPr>
          <p:cNvPr id="312" name="Shape 312"/>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13" name="Shape 313"/>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rPr lang="en-US"/>
              <a:t>UPDATE THIS SLIDE WITH YOUR LOGO, CALL-TO-ACTION, CONTACT INFORMATION AND/OR ANYTHING ELSE YOUR PROSPECT NEEDS TO COMPLETE THE STEPS YOU’D LIKE THEM TO</a:t>
            </a:r>
          </a:p>
        </p:txBody>
      </p:sp>
      <p:sp>
        <p:nvSpPr>
          <p:cNvPr id="314" name="Shape 314"/>
          <p:cNvSpPr txBox="1"/>
          <p:nvPr>
            <p:ph idx="12" type="sldNum"/>
          </p:nvPr>
        </p:nvSpPr>
        <p:spPr>
          <a:xfrm>
            <a:off x="3884612" y="8685213"/>
            <a:ext cx="2971799" cy="457200"/>
          </a:xfrm>
          <a:prstGeom prst="rect">
            <a:avLst/>
          </a:prstGeom>
        </p:spPr>
        <p:txBody>
          <a:bodyPr anchorCtr="0" anchor="b" bIns="45700" lIns="91425" rIns="91425" tIns="45700">
            <a:noAutofit/>
          </a:bodyPr>
          <a:lstStyle/>
          <a:p>
            <a:pPr lvl="0" rtl="0">
              <a:spcBef>
                <a:spcPts val="0"/>
              </a:spcBef>
              <a:buNone/>
            </a:pPr>
            <a:fld id="{00000000-1234-1234-1234-123412341234}" type="slidenum">
              <a:rPr lang="en-US"/>
              <a:t>‹#›</a:t>
            </a:fld>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6" name="Shape 86"/>
        <p:cNvGrpSpPr/>
        <p:nvPr/>
      </p:nvGrpSpPr>
      <p:grpSpPr>
        <a:xfrm>
          <a:off x="0" y="0"/>
          <a:ext cx="0" cy="0"/>
          <a:chOff x="0" y="0"/>
          <a:chExt cx="0" cy="0"/>
        </a:xfrm>
      </p:grpSpPr>
      <p:sp>
        <p:nvSpPr>
          <p:cNvPr id="87" name="Shape 87"/>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88" name="Shape 88"/>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None/>
            </a:pPr>
            <a:r>
              <a:t/>
            </a:r>
            <a:endParaRPr b="0" baseline="0" i="0" sz="1200" u="none" cap="none" strike="noStrike">
              <a:solidFill>
                <a:schemeClr val="dk1"/>
              </a:solidFill>
              <a:latin typeface="Helvetica Neue"/>
              <a:ea typeface="Helvetica Neue"/>
              <a:cs typeface="Helvetica Neue"/>
              <a:sym typeface="Helvetica Neue"/>
            </a:endParaRPr>
          </a:p>
        </p:txBody>
      </p:sp>
      <p:sp>
        <p:nvSpPr>
          <p:cNvPr id="89" name="Shape 89"/>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chemeClr val="dk1"/>
                </a:solidFill>
                <a:latin typeface="Helvetica Neue"/>
                <a:ea typeface="Helvetica Neue"/>
                <a:cs typeface="Helvetica Neue"/>
                <a:sym typeface="Helvetica Neue"/>
              </a:rPr>
              <a:t>‹#›</a:t>
            </a:fld>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2" name="Shape 92"/>
        <p:cNvGrpSpPr/>
        <p:nvPr/>
      </p:nvGrpSpPr>
      <p:grpSpPr>
        <a:xfrm>
          <a:off x="0" y="0"/>
          <a:ext cx="0" cy="0"/>
          <a:chOff x="0" y="0"/>
          <a:chExt cx="0" cy="0"/>
        </a:xfrm>
      </p:grpSpPr>
      <p:sp>
        <p:nvSpPr>
          <p:cNvPr id="93" name="Shape 93"/>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94" name="Shape 94"/>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9" name="Shape 99"/>
        <p:cNvGrpSpPr/>
        <p:nvPr/>
      </p:nvGrpSpPr>
      <p:grpSpPr>
        <a:xfrm>
          <a:off x="0" y="0"/>
          <a:ext cx="0" cy="0"/>
          <a:chOff x="0" y="0"/>
          <a:chExt cx="0" cy="0"/>
        </a:xfrm>
      </p:grpSpPr>
      <p:sp>
        <p:nvSpPr>
          <p:cNvPr id="100" name="Shape 100"/>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US"/>
              <a:t>Facebook is the only online ad platform that gives you the ability to target audiences based on a combination of demographics, psychographics, and purchase behavior - anytime, anywhere, and on just about any sized budget!</a:t>
            </a:r>
          </a:p>
        </p:txBody>
      </p:sp>
      <p:sp>
        <p:nvSpPr>
          <p:cNvPr id="101" name="Shape 101"/>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6" name="Shape 106"/>
        <p:cNvGrpSpPr/>
        <p:nvPr/>
      </p:nvGrpSpPr>
      <p:grpSpPr>
        <a:xfrm>
          <a:off x="0" y="0"/>
          <a:ext cx="0" cy="0"/>
          <a:chOff x="0" y="0"/>
          <a:chExt cx="0" cy="0"/>
        </a:xfrm>
      </p:grpSpPr>
      <p:sp>
        <p:nvSpPr>
          <p:cNvPr id="107" name="Shape 107"/>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rPr lang="en-US"/>
              <a:t>Facebook is the only online ad platform that gives you the ability to target audiences based on a combination of demographics, psychographics, and purchase behavior - anytime, anywhere, and on just about any sized budget!</a:t>
            </a:r>
          </a:p>
        </p:txBody>
      </p:sp>
      <p:sp>
        <p:nvSpPr>
          <p:cNvPr id="108" name="Shape 108"/>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1" name="Shape 111"/>
        <p:cNvGrpSpPr/>
        <p:nvPr/>
      </p:nvGrpSpPr>
      <p:grpSpPr>
        <a:xfrm>
          <a:off x="0" y="0"/>
          <a:ext cx="0" cy="0"/>
          <a:chOff x="0" y="0"/>
          <a:chExt cx="0" cy="0"/>
        </a:xfrm>
      </p:grpSpPr>
      <p:sp>
        <p:nvSpPr>
          <p:cNvPr id="112" name="Shape 11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113" name="Shape 113"/>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2" name="Shape 12"/>
        <p:cNvGrpSpPr/>
        <p:nvPr/>
      </p:nvGrpSpPr>
      <p:grpSpPr>
        <a:xfrm>
          <a:off x="0" y="0"/>
          <a:ext cx="0" cy="0"/>
          <a:chOff x="0" y="0"/>
          <a:chExt cx="0" cy="0"/>
        </a:xfrm>
      </p:grpSpPr>
      <p:sp>
        <p:nvSpPr>
          <p:cNvPr id="13" name="Shape 13"/>
          <p:cNvSpPr txBox="1"/>
          <p:nvPr>
            <p:ph idx="1" type="subTitle"/>
          </p:nvPr>
        </p:nvSpPr>
        <p:spPr>
          <a:xfrm>
            <a:off x="685800" y="2840053"/>
            <a:ext cx="7772400" cy="784799"/>
          </a:xfrm>
          <a:prstGeom prst="rect">
            <a:avLst/>
          </a:prstGeom>
        </p:spPr>
        <p:txBody>
          <a:bodyPr anchorCtr="0" anchor="t" bIns="91425" lIns="91425" rIns="91425" tIns="91425"/>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p:txBody>
      </p:sp>
      <p:sp>
        <p:nvSpPr>
          <p:cNvPr id="14" name="Shape 14"/>
          <p:cNvSpPr txBox="1"/>
          <p:nvPr>
            <p:ph type="ctrTitle"/>
          </p:nvPr>
        </p:nvSpPr>
        <p:spPr>
          <a:xfrm>
            <a:off x="685800" y="1583342"/>
            <a:ext cx="7772400" cy="1159799"/>
          </a:xfrm>
          <a:prstGeom prst="rect">
            <a:avLst/>
          </a:prstGeom>
        </p:spPr>
        <p:txBody>
          <a:bodyPr anchorCtr="0" anchor="b" bIns="91425" lIns="91425" rIns="91425" tIns="91425"/>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p:txBody>
      </p:sp>
      <p:sp>
        <p:nvSpPr>
          <p:cNvPr id="15" name="Shape 15"/>
          <p:cNvSpPr txBox="1"/>
          <p:nvPr>
            <p:ph idx="12" type="sldNum"/>
          </p:nvPr>
        </p:nvSpPr>
        <p:spPr>
          <a:xfrm>
            <a:off x="8556791" y="474985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US"/>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457200" y="205978"/>
            <a:ext cx="8229600" cy="85740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8" name="Shape 18"/>
          <p:cNvSpPr txBox="1"/>
          <p:nvPr>
            <p:ph idx="1" type="body"/>
          </p:nvPr>
        </p:nvSpPr>
        <p:spPr>
          <a:xfrm>
            <a:off x="457200" y="1200150"/>
            <a:ext cx="8229600" cy="3725699"/>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9" name="Shape 19"/>
          <p:cNvSpPr txBox="1"/>
          <p:nvPr>
            <p:ph idx="12" type="sldNum"/>
          </p:nvPr>
        </p:nvSpPr>
        <p:spPr>
          <a:xfrm>
            <a:off x="8556791" y="474985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US"/>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457200" y="205978"/>
            <a:ext cx="8229600" cy="85740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2" name="Shape 22"/>
          <p:cNvSpPr txBox="1"/>
          <p:nvPr>
            <p:ph idx="1" type="body"/>
          </p:nvPr>
        </p:nvSpPr>
        <p:spPr>
          <a:xfrm>
            <a:off x="457200" y="1200150"/>
            <a:ext cx="3994500" cy="3725699"/>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3" name="Shape 23"/>
          <p:cNvSpPr txBox="1"/>
          <p:nvPr>
            <p:ph idx="2" type="body"/>
          </p:nvPr>
        </p:nvSpPr>
        <p:spPr>
          <a:xfrm>
            <a:off x="4692273" y="1200150"/>
            <a:ext cx="3994500" cy="3725699"/>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4" name="Shape 24"/>
          <p:cNvSpPr txBox="1"/>
          <p:nvPr>
            <p:ph idx="12" type="sldNum"/>
          </p:nvPr>
        </p:nvSpPr>
        <p:spPr>
          <a:xfrm>
            <a:off x="8556791" y="474985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US"/>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457200" y="205978"/>
            <a:ext cx="8229600" cy="85740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7" name="Shape 27"/>
          <p:cNvSpPr txBox="1"/>
          <p:nvPr>
            <p:ph idx="12" type="sldNum"/>
          </p:nvPr>
        </p:nvSpPr>
        <p:spPr>
          <a:xfrm>
            <a:off x="8556791" y="474985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US"/>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28" name="Shape 28"/>
        <p:cNvGrpSpPr/>
        <p:nvPr/>
      </p:nvGrpSpPr>
      <p:grpSpPr>
        <a:xfrm>
          <a:off x="0" y="0"/>
          <a:ext cx="0" cy="0"/>
          <a:chOff x="0" y="0"/>
          <a:chExt cx="0" cy="0"/>
        </a:xfrm>
      </p:grpSpPr>
      <p:sp>
        <p:nvSpPr>
          <p:cNvPr id="29" name="Shape 29"/>
          <p:cNvSpPr txBox="1"/>
          <p:nvPr>
            <p:ph idx="1" type="body"/>
          </p:nvPr>
        </p:nvSpPr>
        <p:spPr>
          <a:xfrm>
            <a:off x="457200" y="4406309"/>
            <a:ext cx="8229600" cy="519599"/>
          </a:xfrm>
          <a:prstGeom prst="rect">
            <a:avLst/>
          </a:prstGeom>
        </p:spPr>
        <p:txBody>
          <a:bodyPr anchorCtr="0" anchor="t" bIns="91425" lIns="91425" rIns="91425" tIns="91425"/>
          <a:lstStyle>
            <a:lvl1pPr algn="ctr">
              <a:spcBef>
                <a:spcPts val="0"/>
              </a:spcBef>
              <a:buClr>
                <a:schemeClr val="dk1"/>
              </a:buClr>
              <a:buSzPct val="100000"/>
              <a:buNone/>
              <a:defRPr sz="1800">
                <a:solidFill>
                  <a:schemeClr val="dk1"/>
                </a:solidFill>
              </a:defRPr>
            </a:lvl1pPr>
          </a:lstStyle>
          <a:p/>
        </p:txBody>
      </p:sp>
      <p:sp>
        <p:nvSpPr>
          <p:cNvPr id="30" name="Shape 30"/>
          <p:cNvSpPr txBox="1"/>
          <p:nvPr>
            <p:ph idx="12" type="sldNum"/>
          </p:nvPr>
        </p:nvSpPr>
        <p:spPr>
          <a:xfrm>
            <a:off x="8556791" y="474985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US"/>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31" name="Shape 31"/>
        <p:cNvGrpSpPr/>
        <p:nvPr/>
      </p:nvGrpSpPr>
      <p:grpSpPr>
        <a:xfrm>
          <a:off x="0" y="0"/>
          <a:ext cx="0" cy="0"/>
          <a:chOff x="0" y="0"/>
          <a:chExt cx="0" cy="0"/>
        </a:xfrm>
      </p:grpSpPr>
      <p:sp>
        <p:nvSpPr>
          <p:cNvPr id="32" name="Shape 32"/>
          <p:cNvSpPr txBox="1"/>
          <p:nvPr>
            <p:ph idx="12" type="sldNum"/>
          </p:nvPr>
        </p:nvSpPr>
        <p:spPr>
          <a:xfrm>
            <a:off x="8556791" y="474985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US"/>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33" name="Shape 33"/>
        <p:cNvGrpSpPr/>
        <p:nvPr/>
      </p:nvGrpSpPr>
      <p:grpSpPr>
        <a:xfrm>
          <a:off x="0" y="0"/>
          <a:ext cx="0" cy="0"/>
          <a:chOff x="0" y="0"/>
          <a:chExt cx="0" cy="0"/>
        </a:xfrm>
      </p:grpSpPr>
      <p:sp>
        <p:nvSpPr>
          <p:cNvPr id="34" name="Shape 34"/>
          <p:cNvSpPr txBox="1"/>
          <p:nvPr>
            <p:ph type="title"/>
          </p:nvPr>
        </p:nvSpPr>
        <p:spPr>
          <a:xfrm>
            <a:off x="457200" y="205979"/>
            <a:ext cx="8229600" cy="857400"/>
          </a:xfrm>
          <a:prstGeom prst="rect">
            <a:avLst/>
          </a:prstGeom>
          <a:noFill/>
          <a:ln>
            <a:noFill/>
          </a:ln>
        </p:spPr>
        <p:txBody>
          <a:bodyPr anchorCtr="0" anchor="ctr" bIns="91425" lIns="91425" rIns="91425" tIns="91425"/>
          <a:lstStyle>
            <a:lvl1pPr rtl="0" algn="l">
              <a:spcBef>
                <a:spcPts val="0"/>
              </a:spcBef>
              <a:buClr>
                <a:schemeClr val="dk1"/>
              </a:buClr>
              <a:buFont typeface="Helvetica Neue"/>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5" name="Shape 35"/>
          <p:cNvSpPr txBox="1"/>
          <p:nvPr>
            <p:ph idx="1" type="body"/>
          </p:nvPr>
        </p:nvSpPr>
        <p:spPr>
          <a:xfrm>
            <a:off x="457200" y="1200150"/>
            <a:ext cx="8229600" cy="3394500"/>
          </a:xfrm>
          <a:prstGeom prst="rect">
            <a:avLst/>
          </a:prstGeom>
          <a:noFill/>
          <a:ln>
            <a:noFill/>
          </a:ln>
        </p:spPr>
        <p:txBody>
          <a:bodyPr anchorCtr="0" anchor="t" bIns="91425" lIns="91425" rIns="91425" tIns="91425"/>
          <a:lstStyle>
            <a:lvl1pPr indent="-139700" marL="342900" rtl="0" algn="l">
              <a:spcBef>
                <a:spcPts val="640"/>
              </a:spcBef>
              <a:buClr>
                <a:schemeClr val="dk1"/>
              </a:buClr>
              <a:buFont typeface="Arial"/>
              <a:buChar char="•"/>
              <a:defRPr/>
            </a:lvl1pPr>
            <a:lvl2pPr indent="-107950" marL="742950" rtl="0" algn="l">
              <a:spcBef>
                <a:spcPts val="560"/>
              </a:spcBef>
              <a:buClr>
                <a:schemeClr val="dk1"/>
              </a:buClr>
              <a:buFont typeface="Arial"/>
              <a:buChar char="–"/>
              <a:defRPr/>
            </a:lvl2pPr>
            <a:lvl3pPr indent="-76200" marL="1143000" rtl="0" algn="l">
              <a:spcBef>
                <a:spcPts val="480"/>
              </a:spcBef>
              <a:buClr>
                <a:schemeClr val="dk1"/>
              </a:buClr>
              <a:buFont typeface="Arial"/>
              <a:buChar char="•"/>
              <a:defRPr/>
            </a:lvl3pPr>
            <a:lvl4pPr indent="-101600" marL="1600200" rtl="0" algn="l">
              <a:spcBef>
                <a:spcPts val="400"/>
              </a:spcBef>
              <a:buClr>
                <a:schemeClr val="dk1"/>
              </a:buClr>
              <a:buFont typeface="Arial"/>
              <a:buChar char="–"/>
              <a:defRPr/>
            </a:lvl4pPr>
            <a:lvl5pPr indent="-101600" marL="2057400" rtl="0" algn="l">
              <a:spcBef>
                <a:spcPts val="400"/>
              </a:spcBef>
              <a:buClr>
                <a:schemeClr val="dk1"/>
              </a:buClr>
              <a:buFont typeface="Arial"/>
              <a:buChar char="»"/>
              <a:defRPr/>
            </a:lvl5pPr>
            <a:lvl6pPr indent="-101600" marL="2514600" rtl="0" algn="l">
              <a:spcBef>
                <a:spcPts val="400"/>
              </a:spcBef>
              <a:buClr>
                <a:schemeClr val="dk1"/>
              </a:buClr>
              <a:buFont typeface="Arial"/>
              <a:buChar char="•"/>
              <a:defRPr/>
            </a:lvl6pPr>
            <a:lvl7pPr indent="-101600" marL="2971800" rtl="0" algn="l">
              <a:spcBef>
                <a:spcPts val="400"/>
              </a:spcBef>
              <a:buClr>
                <a:schemeClr val="dk1"/>
              </a:buClr>
              <a:buFont typeface="Arial"/>
              <a:buChar char="•"/>
              <a:defRPr/>
            </a:lvl7pPr>
            <a:lvl8pPr indent="-101600" marL="3429000" rtl="0" algn="l">
              <a:spcBef>
                <a:spcPts val="400"/>
              </a:spcBef>
              <a:buClr>
                <a:schemeClr val="dk1"/>
              </a:buClr>
              <a:buFont typeface="Arial"/>
              <a:buChar char="•"/>
              <a:defRPr/>
            </a:lvl8pPr>
            <a:lvl9pPr indent="-101600" marL="3886200" rtl="0" algn="l">
              <a:spcBef>
                <a:spcPts val="400"/>
              </a:spcBef>
              <a:buClr>
                <a:schemeClr val="dk1"/>
              </a:buClr>
              <a:buFont typeface="Arial"/>
              <a:buChar char="•"/>
              <a:defRPr/>
            </a:lvl9pPr>
          </a:lstStyle>
          <a:p/>
        </p:txBody>
      </p:sp>
      <p:sp>
        <p:nvSpPr>
          <p:cNvPr id="36" name="Shape 36"/>
          <p:cNvSpPr txBox="1"/>
          <p:nvPr>
            <p:ph idx="10" type="dt"/>
          </p:nvPr>
        </p:nvSpPr>
        <p:spPr>
          <a:xfrm>
            <a:off x="457200" y="4767262"/>
            <a:ext cx="2133599" cy="273900"/>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37" name="Shape 37"/>
          <p:cNvSpPr txBox="1"/>
          <p:nvPr>
            <p:ph idx="11" type="ftr"/>
          </p:nvPr>
        </p:nvSpPr>
        <p:spPr>
          <a:xfrm>
            <a:off x="3124200" y="4767262"/>
            <a:ext cx="2895600" cy="273900"/>
          </a:xfrm>
          <a:prstGeom prst="rect">
            <a:avLst/>
          </a:prstGeom>
          <a:noFill/>
          <a:ln>
            <a:noFill/>
          </a:ln>
        </p:spPr>
        <p:txBody>
          <a:bodyPr anchorCtr="0" anchor="ctr" bIns="91425" lIns="91425" rIns="91425" tIns="91425"/>
          <a:lstStyle>
            <a:lvl1pPr indent="0" marL="0" marR="0" rtl="0" algn="ct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38" name="Shape 38"/>
          <p:cNvSpPr txBox="1"/>
          <p:nvPr>
            <p:ph idx="12" type="sldNum"/>
          </p:nvPr>
        </p:nvSpPr>
        <p:spPr>
          <a:xfrm>
            <a:off x="6553200" y="4767262"/>
            <a:ext cx="2133599" cy="273900"/>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B7B7B7"/>
                </a:solidFill>
                <a:latin typeface="Helvetica Neue"/>
                <a:ea typeface="Helvetica Neue"/>
                <a:cs typeface="Helvetica Neue"/>
                <a:sym typeface="Helvetica Neue"/>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39" name="Shape 39"/>
        <p:cNvGrpSpPr/>
        <p:nvPr/>
      </p:nvGrpSpPr>
      <p:grpSpPr>
        <a:xfrm>
          <a:off x="0" y="0"/>
          <a:ext cx="0" cy="0"/>
          <a:chOff x="0" y="0"/>
          <a:chExt cx="0" cy="0"/>
        </a:xfrm>
      </p:grpSpPr>
      <p:sp>
        <p:nvSpPr>
          <p:cNvPr id="40" name="Shape 40"/>
          <p:cNvSpPr txBox="1"/>
          <p:nvPr>
            <p:ph type="title"/>
          </p:nvPr>
        </p:nvSpPr>
        <p:spPr>
          <a:xfrm>
            <a:off x="722312" y="3305176"/>
            <a:ext cx="7772400" cy="1021499"/>
          </a:xfrm>
          <a:prstGeom prst="rect">
            <a:avLst/>
          </a:prstGeom>
          <a:noFill/>
          <a:ln>
            <a:noFill/>
          </a:ln>
        </p:spPr>
        <p:txBody>
          <a:bodyPr anchorCtr="0" anchor="t" bIns="91425" lIns="91425" rIns="91425" tIns="91425"/>
          <a:lstStyle>
            <a:lvl1pPr rtl="0" algn="l">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1" name="Shape 41"/>
          <p:cNvSpPr txBox="1"/>
          <p:nvPr>
            <p:ph idx="1" type="body"/>
          </p:nvPr>
        </p:nvSpPr>
        <p:spPr>
          <a:xfrm>
            <a:off x="722312" y="2180034"/>
            <a:ext cx="7772400" cy="1125000"/>
          </a:xfrm>
          <a:prstGeom prst="rect">
            <a:avLst/>
          </a:prstGeom>
          <a:noFill/>
          <a:ln>
            <a:noFill/>
          </a:ln>
        </p:spPr>
        <p:txBody>
          <a:bodyPr anchorCtr="0" anchor="b" bIns="91425" lIns="91425" rIns="91425" tIns="91425"/>
          <a:lstStyle>
            <a:lvl1pPr indent="0" marL="0" rtl="0">
              <a:spcBef>
                <a:spcPts val="0"/>
              </a:spcBef>
              <a:buClr>
                <a:srgbClr val="B7B7B7"/>
              </a:buClr>
              <a:buFont typeface="Helvetica Neue"/>
              <a:buNone/>
              <a:defRPr/>
            </a:lvl1pPr>
            <a:lvl2pPr indent="0" marL="457200" rtl="0">
              <a:spcBef>
                <a:spcPts val="0"/>
              </a:spcBef>
              <a:buClr>
                <a:srgbClr val="B7B7B7"/>
              </a:buClr>
              <a:buFont typeface="Helvetica Neue"/>
              <a:buNone/>
              <a:defRPr/>
            </a:lvl2pPr>
            <a:lvl3pPr indent="0" marL="914400" rtl="0">
              <a:spcBef>
                <a:spcPts val="0"/>
              </a:spcBef>
              <a:buClr>
                <a:srgbClr val="B7B7B7"/>
              </a:buClr>
              <a:buFont typeface="Helvetica Neue"/>
              <a:buNone/>
              <a:defRPr/>
            </a:lvl3pPr>
            <a:lvl4pPr indent="0" marL="1371600" rtl="0">
              <a:spcBef>
                <a:spcPts val="0"/>
              </a:spcBef>
              <a:buClr>
                <a:srgbClr val="B7B7B7"/>
              </a:buClr>
              <a:buFont typeface="Helvetica Neue"/>
              <a:buNone/>
              <a:defRPr/>
            </a:lvl4pPr>
            <a:lvl5pPr indent="0" marL="1828800" rtl="0">
              <a:spcBef>
                <a:spcPts val="0"/>
              </a:spcBef>
              <a:buClr>
                <a:srgbClr val="B7B7B7"/>
              </a:buClr>
              <a:buFont typeface="Helvetica Neue"/>
              <a:buNone/>
              <a:defRPr/>
            </a:lvl5pPr>
            <a:lvl6pPr indent="0" marL="2286000" rtl="0">
              <a:spcBef>
                <a:spcPts val="0"/>
              </a:spcBef>
              <a:buClr>
                <a:srgbClr val="B7B7B7"/>
              </a:buClr>
              <a:buFont typeface="Calibri"/>
              <a:buNone/>
              <a:defRPr/>
            </a:lvl6pPr>
            <a:lvl7pPr indent="0" marL="2743200" rtl="0">
              <a:spcBef>
                <a:spcPts val="0"/>
              </a:spcBef>
              <a:buClr>
                <a:srgbClr val="B7B7B7"/>
              </a:buClr>
              <a:buFont typeface="Calibri"/>
              <a:buNone/>
              <a:defRPr/>
            </a:lvl7pPr>
            <a:lvl8pPr indent="0" marL="3200400" rtl="0">
              <a:spcBef>
                <a:spcPts val="0"/>
              </a:spcBef>
              <a:buClr>
                <a:srgbClr val="B7B7B7"/>
              </a:buClr>
              <a:buFont typeface="Calibri"/>
              <a:buNone/>
              <a:defRPr/>
            </a:lvl8pPr>
            <a:lvl9pPr indent="0" marL="3657600" rtl="0">
              <a:spcBef>
                <a:spcPts val="0"/>
              </a:spcBef>
              <a:buClr>
                <a:srgbClr val="B7B7B7"/>
              </a:buClr>
              <a:buFont typeface="Calibri"/>
              <a:buNone/>
              <a:defRPr/>
            </a:lvl9pPr>
          </a:lstStyle>
          <a:p/>
        </p:txBody>
      </p:sp>
      <p:sp>
        <p:nvSpPr>
          <p:cNvPr id="42" name="Shape 42"/>
          <p:cNvSpPr txBox="1"/>
          <p:nvPr>
            <p:ph idx="10" type="dt"/>
          </p:nvPr>
        </p:nvSpPr>
        <p:spPr>
          <a:xfrm>
            <a:off x="457200" y="4767262"/>
            <a:ext cx="2133599" cy="273900"/>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43" name="Shape 43"/>
          <p:cNvSpPr txBox="1"/>
          <p:nvPr>
            <p:ph idx="11" type="ftr"/>
          </p:nvPr>
        </p:nvSpPr>
        <p:spPr>
          <a:xfrm>
            <a:off x="3124200" y="4767262"/>
            <a:ext cx="2895600" cy="273900"/>
          </a:xfrm>
          <a:prstGeom prst="rect">
            <a:avLst/>
          </a:prstGeom>
          <a:noFill/>
          <a:ln>
            <a:noFill/>
          </a:ln>
        </p:spPr>
        <p:txBody>
          <a:bodyPr anchorCtr="0" anchor="ctr" bIns="91425" lIns="91425" rIns="91425" tIns="91425"/>
          <a:lstStyle>
            <a:lvl1pPr indent="0" marL="0" marR="0" rtl="0" algn="ct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44" name="Shape 44"/>
          <p:cNvSpPr txBox="1"/>
          <p:nvPr>
            <p:ph idx="12" type="sldNum"/>
          </p:nvPr>
        </p:nvSpPr>
        <p:spPr>
          <a:xfrm>
            <a:off x="6553200" y="4767262"/>
            <a:ext cx="2133599" cy="273900"/>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B7B7B7"/>
                </a:solidFill>
                <a:latin typeface="Helvetica Neue"/>
                <a:ea typeface="Helvetica Neue"/>
                <a:cs typeface="Helvetica Neue"/>
                <a:sym typeface="Helvetica Neue"/>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45" name="Shape 45"/>
        <p:cNvGrpSpPr/>
        <p:nvPr/>
      </p:nvGrpSpPr>
      <p:grpSpPr>
        <a:xfrm>
          <a:off x="0" y="0"/>
          <a:ext cx="0" cy="0"/>
          <a:chOff x="0" y="0"/>
          <a:chExt cx="0" cy="0"/>
        </a:xfrm>
      </p:grpSpPr>
      <p:sp>
        <p:nvSpPr>
          <p:cNvPr id="46" name="Shape 46"/>
          <p:cNvSpPr txBox="1"/>
          <p:nvPr>
            <p:ph type="title"/>
          </p:nvPr>
        </p:nvSpPr>
        <p:spPr>
          <a:xfrm>
            <a:off x="457200" y="205979"/>
            <a:ext cx="8229600" cy="857400"/>
          </a:xfrm>
          <a:prstGeom prst="rect">
            <a:avLst/>
          </a:prstGeom>
          <a:noFill/>
          <a:ln>
            <a:noFill/>
          </a:ln>
        </p:spPr>
        <p:txBody>
          <a:bodyPr anchorCtr="0" anchor="ctr" bIns="91425" lIns="91425" rIns="91425" tIns="91425"/>
          <a:lstStyle>
            <a:lvl1pPr rtl="0" algn="l">
              <a:spcBef>
                <a:spcPts val="0"/>
              </a:spcBef>
              <a:buClr>
                <a:schemeClr val="dk1"/>
              </a:buClr>
              <a:buFont typeface="Helvetica Neue"/>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7" name="Shape 47"/>
          <p:cNvSpPr txBox="1"/>
          <p:nvPr>
            <p:ph idx="1" type="body"/>
          </p:nvPr>
        </p:nvSpPr>
        <p:spPr>
          <a:xfrm>
            <a:off x="457200" y="1200150"/>
            <a:ext cx="4038599" cy="3394500"/>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8" name="Shape 48"/>
          <p:cNvSpPr txBox="1"/>
          <p:nvPr>
            <p:ph idx="2" type="body"/>
          </p:nvPr>
        </p:nvSpPr>
        <p:spPr>
          <a:xfrm>
            <a:off x="4648200" y="1200150"/>
            <a:ext cx="4038599" cy="3394500"/>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9" name="Shape 49"/>
          <p:cNvSpPr txBox="1"/>
          <p:nvPr>
            <p:ph idx="10" type="dt"/>
          </p:nvPr>
        </p:nvSpPr>
        <p:spPr>
          <a:xfrm>
            <a:off x="457200" y="4767262"/>
            <a:ext cx="2133599" cy="273900"/>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50" name="Shape 50"/>
          <p:cNvSpPr txBox="1"/>
          <p:nvPr>
            <p:ph idx="11" type="ftr"/>
          </p:nvPr>
        </p:nvSpPr>
        <p:spPr>
          <a:xfrm>
            <a:off x="3124200" y="4767262"/>
            <a:ext cx="2895600" cy="273900"/>
          </a:xfrm>
          <a:prstGeom prst="rect">
            <a:avLst/>
          </a:prstGeom>
          <a:noFill/>
          <a:ln>
            <a:noFill/>
          </a:ln>
        </p:spPr>
        <p:txBody>
          <a:bodyPr anchorCtr="0" anchor="ctr" bIns="91425" lIns="91425" rIns="91425" tIns="91425"/>
          <a:lstStyle>
            <a:lvl1pPr indent="0" marL="0" marR="0" rtl="0" algn="ct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51" name="Shape 51"/>
          <p:cNvSpPr txBox="1"/>
          <p:nvPr>
            <p:ph idx="12" type="sldNum"/>
          </p:nvPr>
        </p:nvSpPr>
        <p:spPr>
          <a:xfrm>
            <a:off x="6553200" y="4767262"/>
            <a:ext cx="2133599" cy="273900"/>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US" sz="1200" u="none" cap="none" strike="noStrike">
                <a:solidFill>
                  <a:srgbClr val="B7B7B7"/>
                </a:solidFill>
                <a:latin typeface="Helvetica Neue"/>
                <a:ea typeface="Helvetica Neue"/>
                <a:cs typeface="Helvetica Neue"/>
                <a:sym typeface="Helvetica Neue"/>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0"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gradFill>
          <a:gsLst>
            <a:gs pos="0">
              <a:schemeClr val="lt1"/>
            </a:gs>
            <a:gs pos="30000">
              <a:schemeClr val="lt1"/>
            </a:gs>
            <a:gs pos="100000">
              <a:schemeClr val="lt2"/>
            </a:gs>
          </a:gsLst>
          <a:path path="circle">
            <a:fillToRect b="50%" l="50%" r="50%" t="50%"/>
          </a:path>
          <a:tileRect/>
        </a:gradFill>
      </p:bgPr>
    </p:bg>
    <p:spTree>
      <p:nvGrpSpPr>
        <p:cNvPr id="8" name="Shape 8"/>
        <p:cNvGrpSpPr/>
        <p:nvPr/>
      </p:nvGrpSpPr>
      <p:grpSpPr>
        <a:xfrm>
          <a:off x="0" y="0"/>
          <a:ext cx="0" cy="0"/>
          <a:chOff x="0" y="0"/>
          <a:chExt cx="0" cy="0"/>
        </a:xfrm>
      </p:grpSpPr>
      <p:sp>
        <p:nvSpPr>
          <p:cNvPr id="9" name="Shape 9"/>
          <p:cNvSpPr txBox="1"/>
          <p:nvPr>
            <p:ph type="title"/>
          </p:nvPr>
        </p:nvSpPr>
        <p:spPr>
          <a:xfrm>
            <a:off x="457200" y="205978"/>
            <a:ext cx="8229600" cy="857400"/>
          </a:xfrm>
          <a:prstGeom prst="rect">
            <a:avLst/>
          </a:prstGeom>
          <a:noFill/>
          <a:ln>
            <a:noFill/>
          </a:ln>
        </p:spPr>
        <p:txBody>
          <a:bodyPr anchorCtr="0" anchor="b" bIns="91425" lIns="91425" rIns="91425" tIns="91425"/>
          <a:lstStyle>
            <a:lvl1pPr>
              <a:spcBef>
                <a:spcPts val="0"/>
              </a:spcBef>
              <a:buClr>
                <a:schemeClr val="dk1"/>
              </a:buClr>
              <a:buSzPct val="100000"/>
              <a:buNone/>
              <a:defRPr b="1" sz="3600">
                <a:solidFill>
                  <a:schemeClr val="dk1"/>
                </a:solidFill>
              </a:defRPr>
            </a:lvl1pPr>
            <a:lvl2pPr>
              <a:spcBef>
                <a:spcPts val="0"/>
              </a:spcBef>
              <a:buClr>
                <a:schemeClr val="dk1"/>
              </a:buClr>
              <a:buSzPct val="100000"/>
              <a:buNone/>
              <a:defRPr b="1" sz="3600">
                <a:solidFill>
                  <a:schemeClr val="dk1"/>
                </a:solidFill>
              </a:defRPr>
            </a:lvl2pPr>
            <a:lvl3pPr>
              <a:spcBef>
                <a:spcPts val="0"/>
              </a:spcBef>
              <a:buClr>
                <a:schemeClr val="dk1"/>
              </a:buClr>
              <a:buSzPct val="100000"/>
              <a:buNone/>
              <a:defRPr b="1" sz="3600">
                <a:solidFill>
                  <a:schemeClr val="dk1"/>
                </a:solidFill>
              </a:defRPr>
            </a:lvl3pPr>
            <a:lvl4pPr>
              <a:spcBef>
                <a:spcPts val="0"/>
              </a:spcBef>
              <a:buClr>
                <a:schemeClr val="dk1"/>
              </a:buClr>
              <a:buSzPct val="100000"/>
              <a:buNone/>
              <a:defRPr b="1" sz="3600">
                <a:solidFill>
                  <a:schemeClr val="dk1"/>
                </a:solidFill>
              </a:defRPr>
            </a:lvl4pPr>
            <a:lvl5pPr>
              <a:spcBef>
                <a:spcPts val="0"/>
              </a:spcBef>
              <a:buClr>
                <a:schemeClr val="dk1"/>
              </a:buClr>
              <a:buSzPct val="100000"/>
              <a:buNone/>
              <a:defRPr b="1" sz="3600">
                <a:solidFill>
                  <a:schemeClr val="dk1"/>
                </a:solidFill>
              </a:defRPr>
            </a:lvl5pPr>
            <a:lvl6pPr>
              <a:spcBef>
                <a:spcPts val="0"/>
              </a:spcBef>
              <a:buClr>
                <a:schemeClr val="dk1"/>
              </a:buClr>
              <a:buSzPct val="100000"/>
              <a:buNone/>
              <a:defRPr b="1" sz="3600">
                <a:solidFill>
                  <a:schemeClr val="dk1"/>
                </a:solidFill>
              </a:defRPr>
            </a:lvl6pPr>
            <a:lvl7pPr>
              <a:spcBef>
                <a:spcPts val="0"/>
              </a:spcBef>
              <a:buClr>
                <a:schemeClr val="dk1"/>
              </a:buClr>
              <a:buSzPct val="100000"/>
              <a:buNone/>
              <a:defRPr b="1" sz="3600">
                <a:solidFill>
                  <a:schemeClr val="dk1"/>
                </a:solidFill>
              </a:defRPr>
            </a:lvl7pPr>
            <a:lvl8pPr>
              <a:spcBef>
                <a:spcPts val="0"/>
              </a:spcBef>
              <a:buClr>
                <a:schemeClr val="dk1"/>
              </a:buClr>
              <a:buSzPct val="100000"/>
              <a:buNone/>
              <a:defRPr b="1" sz="3600">
                <a:solidFill>
                  <a:schemeClr val="dk1"/>
                </a:solidFill>
              </a:defRPr>
            </a:lvl8pPr>
            <a:lvl9pPr>
              <a:spcBef>
                <a:spcPts val="0"/>
              </a:spcBef>
              <a:buClr>
                <a:schemeClr val="dk1"/>
              </a:buClr>
              <a:buSzPct val="100000"/>
              <a:buNone/>
              <a:defRPr b="1" sz="3600">
                <a:solidFill>
                  <a:schemeClr val="dk1"/>
                </a:solidFill>
              </a:defRPr>
            </a:lvl9pPr>
          </a:lstStyle>
          <a:p/>
        </p:txBody>
      </p:sp>
      <p:sp>
        <p:nvSpPr>
          <p:cNvPr id="10" name="Shape 10"/>
          <p:cNvSpPr txBox="1"/>
          <p:nvPr>
            <p:ph idx="1" type="body"/>
          </p:nvPr>
        </p:nvSpPr>
        <p:spPr>
          <a:xfrm>
            <a:off x="457200" y="1200150"/>
            <a:ext cx="8229600" cy="3725699"/>
          </a:xfrm>
          <a:prstGeom prst="rect">
            <a:avLst/>
          </a:prstGeom>
          <a:noFill/>
          <a:ln>
            <a:noFill/>
          </a:ln>
        </p:spPr>
        <p:txBody>
          <a:bodyPr anchorCtr="0" anchor="t" bIns="91425" lIns="91425" rIns="91425" tIns="91425"/>
          <a:lstStyle>
            <a:lvl1pPr>
              <a:spcBef>
                <a:spcPts val="600"/>
              </a:spcBef>
              <a:buSzPct val="100000"/>
              <a:defRPr sz="3000"/>
            </a:lvl1pPr>
            <a:lvl2pPr>
              <a:spcBef>
                <a:spcPts val="480"/>
              </a:spcBef>
              <a:buSzPct val="100000"/>
              <a:defRPr sz="2400"/>
            </a:lvl2pPr>
            <a:lvl3pPr>
              <a:spcBef>
                <a:spcPts val="480"/>
              </a:spcBef>
              <a:buSzPct val="100000"/>
              <a:defRPr sz="2400"/>
            </a:lvl3pPr>
            <a:lvl4pPr>
              <a:spcBef>
                <a:spcPts val="360"/>
              </a:spcBef>
              <a:buSzPct val="100000"/>
              <a:defRPr sz="1800"/>
            </a:lvl4pPr>
            <a:lvl5pPr>
              <a:spcBef>
                <a:spcPts val="360"/>
              </a:spcBef>
              <a:buSzPct val="100000"/>
              <a:defRPr sz="1800"/>
            </a:lvl5pPr>
            <a:lvl6pPr>
              <a:spcBef>
                <a:spcPts val="360"/>
              </a:spcBef>
              <a:buSzPct val="100000"/>
              <a:defRPr sz="1800"/>
            </a:lvl6pPr>
            <a:lvl7pPr>
              <a:spcBef>
                <a:spcPts val="360"/>
              </a:spcBef>
              <a:buSzPct val="100000"/>
              <a:defRPr sz="1800"/>
            </a:lvl7pPr>
            <a:lvl8pPr>
              <a:spcBef>
                <a:spcPts val="360"/>
              </a:spcBef>
              <a:buSzPct val="100000"/>
              <a:defRPr sz="1800"/>
            </a:lvl8pPr>
            <a:lvl9pPr>
              <a:spcBef>
                <a:spcPts val="360"/>
              </a:spcBef>
              <a:buSzPct val="100000"/>
              <a:defRPr sz="1800"/>
            </a:lvl9pPr>
          </a:lstStyle>
          <a:p/>
        </p:txBody>
      </p:sp>
      <p:sp>
        <p:nvSpPr>
          <p:cNvPr id="11" name="Shape 11"/>
          <p:cNvSpPr txBox="1"/>
          <p:nvPr>
            <p:ph idx="12" type="sldNum"/>
          </p:nvPr>
        </p:nvSpPr>
        <p:spPr>
          <a:xfrm>
            <a:off x="8556791" y="4749850"/>
            <a:ext cx="548699" cy="393600"/>
          </a:xfrm>
          <a:prstGeom prst="rect">
            <a:avLst/>
          </a:prstGeom>
          <a:noFill/>
          <a:ln>
            <a:noFill/>
          </a:ln>
        </p:spPr>
        <p:txBody>
          <a:bodyPr anchorCtr="0" anchor="ctr" bIns="91425" lIns="91425" rIns="91425" tIns="91425">
            <a:noAutofit/>
          </a:bodyPr>
          <a:lstStyle/>
          <a:p>
            <a:pPr algn="r">
              <a:spcBef>
                <a:spcPts val="0"/>
              </a:spcBef>
              <a:buNone/>
            </a:pPr>
            <a:fld id="{00000000-1234-1234-1234-123412341234}" type="slidenum">
              <a:rPr lang="en-US" sz="1300">
                <a:solidFill>
                  <a:schemeClr val="dk1"/>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 Id="rId3"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0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0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image" Target="../media/image1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 Id="rId3" Type="http://schemas.openxmlformats.org/officeDocument/2006/relationships/image" Target="../media/image02.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 Id="rId3" Type="http://schemas.openxmlformats.org/officeDocument/2006/relationships/image" Target="../media/image11.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8.xml"/><Relationship Id="rId3" Type="http://schemas.openxmlformats.org/officeDocument/2006/relationships/image" Target="../media/image1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0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1.xml"/><Relationship Id="rId3" Type="http://schemas.openxmlformats.org/officeDocument/2006/relationships/image" Target="../media/image08.jpg"/><Relationship Id="rId4" Type="http://schemas.openxmlformats.org/officeDocument/2006/relationships/image" Target="../media/image07.jpg"/><Relationship Id="rId5" Type="http://schemas.openxmlformats.org/officeDocument/2006/relationships/image" Target="../media/image04.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2.xml"/><Relationship Id="rId3" Type="http://schemas.openxmlformats.org/officeDocument/2006/relationships/image" Target="../media/image03.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3.xml"/><Relationship Id="rId3" Type="http://schemas.openxmlformats.org/officeDocument/2006/relationships/image" Target="../media/image05.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4.xml"/><Relationship Id="rId3" Type="http://schemas.openxmlformats.org/officeDocument/2006/relationships/image" Target="../media/image0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5.xml"/><Relationship Id="rId3" Type="http://schemas.openxmlformats.org/officeDocument/2006/relationships/image" Target="../media/image1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9.xml"/><Relationship Id="rId3"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09.png"/><Relationship Id="rId4" Type="http://schemas.openxmlformats.org/officeDocument/2006/relationships/hyperlink" Target="mailto:insert@youremailaddress.co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2" name="Shape 52"/>
        <p:cNvGrpSpPr/>
        <p:nvPr/>
      </p:nvGrpSpPr>
      <p:grpSpPr>
        <a:xfrm>
          <a:off x="0" y="0"/>
          <a:ext cx="0" cy="0"/>
          <a:chOff x="0" y="0"/>
          <a:chExt cx="0" cy="0"/>
        </a:xfrm>
      </p:grpSpPr>
      <p:sp>
        <p:nvSpPr>
          <p:cNvPr id="53" name="Shape 53"/>
          <p:cNvSpPr txBox="1"/>
          <p:nvPr>
            <p:ph idx="1" type="subTitle"/>
          </p:nvPr>
        </p:nvSpPr>
        <p:spPr>
          <a:xfrm>
            <a:off x="685800" y="2840053"/>
            <a:ext cx="7772400" cy="784799"/>
          </a:xfrm>
          <a:prstGeom prst="rect">
            <a:avLst/>
          </a:prstGeom>
        </p:spPr>
        <p:txBody>
          <a:bodyPr anchorCtr="0" anchor="t" bIns="91425" lIns="91425" rIns="91425" tIns="91425">
            <a:noAutofit/>
          </a:bodyPr>
          <a:lstStyle/>
          <a:p>
            <a:pPr>
              <a:spcBef>
                <a:spcPts val="0"/>
              </a:spcBef>
              <a:buNone/>
            </a:pPr>
            <a:r>
              <a:t/>
            </a:r>
            <a:endParaRPr/>
          </a:p>
        </p:txBody>
      </p:sp>
      <p:sp>
        <p:nvSpPr>
          <p:cNvPr id="54" name="Shape 54"/>
          <p:cNvSpPr txBox="1"/>
          <p:nvPr>
            <p:ph type="ctrTitle"/>
          </p:nvPr>
        </p:nvSpPr>
        <p:spPr>
          <a:xfrm>
            <a:off x="685800" y="1583342"/>
            <a:ext cx="7772400" cy="1159799"/>
          </a:xfrm>
          <a:prstGeom prst="rect">
            <a:avLst/>
          </a:prstGeom>
        </p:spPr>
        <p:txBody>
          <a:bodyPr anchorCtr="0" anchor="b" bIns="91425" lIns="91425" rIns="91425" tIns="91425">
            <a:noAutofit/>
          </a:bodyPr>
          <a:lstStyle/>
          <a:p>
            <a:pPr>
              <a:spcBef>
                <a:spcPts val="0"/>
              </a:spcBef>
              <a:buNone/>
            </a:pPr>
            <a:r>
              <a:t/>
            </a:r>
            <a:endParaRPr/>
          </a:p>
        </p:txBody>
      </p:sp>
      <p:pic>
        <p:nvPicPr>
          <p:cNvPr id="55" name="Shape 55"/>
          <p:cNvPicPr preferRelativeResize="0"/>
          <p:nvPr/>
        </p:nvPicPr>
        <p:blipFill rotWithShape="1">
          <a:blip r:embed="rId3">
            <a:alphaModFix/>
          </a:blip>
          <a:srcRect b="0" l="0" r="0" t="0"/>
          <a:stretch/>
        </p:blipFill>
        <p:spPr>
          <a:xfrm>
            <a:off x="0" y="0"/>
            <a:ext cx="9144000" cy="5143500"/>
          </a:xfrm>
          <a:prstGeom prst="rect">
            <a:avLst/>
          </a:prstGeom>
          <a:noFill/>
          <a:ln>
            <a:noFill/>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4" name="Shape 114"/>
        <p:cNvGrpSpPr/>
        <p:nvPr/>
      </p:nvGrpSpPr>
      <p:grpSpPr>
        <a:xfrm>
          <a:off x="0" y="0"/>
          <a:ext cx="0" cy="0"/>
          <a:chOff x="0" y="0"/>
          <a:chExt cx="0" cy="0"/>
        </a:xfrm>
      </p:grpSpPr>
      <p:pic>
        <p:nvPicPr>
          <p:cNvPr id="115" name="Shape 115"/>
          <p:cNvPicPr preferRelativeResize="0"/>
          <p:nvPr/>
        </p:nvPicPr>
        <p:blipFill rotWithShape="1">
          <a:blip r:embed="rId3">
            <a:alphaModFix/>
          </a:blip>
          <a:srcRect b="288" l="0" r="0" t="278"/>
          <a:stretch/>
        </p:blipFill>
        <p:spPr>
          <a:xfrm>
            <a:off x="0" y="0"/>
            <a:ext cx="9144000" cy="5143500"/>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9" name="Shape 119"/>
        <p:cNvGrpSpPr/>
        <p:nvPr/>
      </p:nvGrpSpPr>
      <p:grpSpPr>
        <a:xfrm>
          <a:off x="0" y="0"/>
          <a:ext cx="0" cy="0"/>
          <a:chOff x="0" y="0"/>
          <a:chExt cx="0" cy="0"/>
        </a:xfrm>
      </p:grpSpPr>
      <p:sp>
        <p:nvSpPr>
          <p:cNvPr id="120" name="Shape 120"/>
          <p:cNvSpPr txBox="1"/>
          <p:nvPr>
            <p:ph type="title"/>
          </p:nvPr>
        </p:nvSpPr>
        <p:spPr>
          <a:xfrm>
            <a:off x="624308" y="1067186"/>
            <a:ext cx="8229600" cy="85740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1. Reach</a:t>
            </a:r>
          </a:p>
        </p:txBody>
      </p:sp>
      <p:sp>
        <p:nvSpPr>
          <p:cNvPr id="121" name="Shape 121"/>
          <p:cNvSpPr txBox="1"/>
          <p:nvPr>
            <p:ph idx="1" type="body"/>
          </p:nvPr>
        </p:nvSpPr>
        <p:spPr>
          <a:xfrm>
            <a:off x="624308" y="1876431"/>
            <a:ext cx="8229600" cy="763200"/>
          </a:xfrm>
          <a:prstGeom prst="rect">
            <a:avLst/>
          </a:prstGeom>
          <a:noFill/>
          <a:ln>
            <a:noFill/>
          </a:ln>
        </p:spPr>
        <p:txBody>
          <a:bodyPr anchorCtr="0" anchor="t" bIns="45700" lIns="91425" rIns="91425" tIns="45700">
            <a:noAutofit/>
          </a:bodyPr>
          <a:lstStyle/>
          <a:p>
            <a:pPr indent="-342900" lvl="0" marL="342900" marR="0" rtl="0" algn="l">
              <a:spcBef>
                <a:spcPts val="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51 percent of Internet users</a:t>
            </a:r>
          </a:p>
          <a:p>
            <a:pPr indent="-342900" lvl="0" marL="342900" marR="0" rtl="0" algn="l">
              <a:spcBef>
                <a:spcPts val="0"/>
              </a:spcBef>
              <a:buClr>
                <a:srgbClr val="666666"/>
              </a:buClr>
              <a:buSzPct val="100000"/>
              <a:buFont typeface="Helvetica Neue"/>
              <a:buChar char="•"/>
            </a:pPr>
            <a:r>
              <a:rPr b="1" lang="en-US" sz="2800">
                <a:solidFill>
                  <a:srgbClr val="666666"/>
                </a:solidFill>
                <a:latin typeface="Helvetica Neue"/>
                <a:ea typeface="Helvetica Neue"/>
                <a:cs typeface="Helvetica Neue"/>
                <a:sym typeface="Helvetica Neue"/>
              </a:rPr>
              <a:t>Over 1 billion people daily</a:t>
            </a:r>
          </a:p>
          <a:p>
            <a:pPr indent="-342900" lvl="0" marL="342900" marR="0" rtl="0" algn="l">
              <a:spcBef>
                <a:spcPts val="56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Huge number of </a:t>
            </a:r>
            <a:r>
              <a:rPr b="1" baseline="0" i="1" lang="en-US" sz="2800" u="none" cap="none" strike="noStrike">
                <a:solidFill>
                  <a:srgbClr val="666666"/>
                </a:solidFill>
                <a:latin typeface="Helvetica Neue"/>
                <a:ea typeface="Helvetica Neue"/>
                <a:cs typeface="Helvetica Neue"/>
                <a:sym typeface="Helvetica Neue"/>
              </a:rPr>
              <a:t>every</a:t>
            </a:r>
            <a:r>
              <a:rPr b="1" baseline="0" i="0" lang="en-US" sz="2800" u="none" cap="none" strike="noStrike">
                <a:solidFill>
                  <a:srgbClr val="666666"/>
                </a:solidFill>
                <a:latin typeface="Helvetica Neue"/>
                <a:ea typeface="Helvetica Neue"/>
                <a:cs typeface="Helvetica Neue"/>
                <a:sym typeface="Helvetica Neue"/>
              </a:rPr>
              <a:t> </a:t>
            </a:r>
            <a:r>
              <a:rPr b="1" lang="en-US" sz="2800">
                <a:solidFill>
                  <a:srgbClr val="666666"/>
                </a:solidFill>
                <a:latin typeface="Helvetica Neue"/>
                <a:ea typeface="Helvetica Neue"/>
                <a:cs typeface="Helvetica Neue"/>
                <a:sym typeface="Helvetica Neue"/>
              </a:rPr>
              <a:t>demographic</a:t>
            </a:r>
          </a:p>
          <a:p>
            <a:pPr indent="-342900" lvl="0" marL="342900" marR="0" rtl="0" algn="l">
              <a:spcBef>
                <a:spcPts val="560"/>
              </a:spcBef>
              <a:buClr>
                <a:srgbClr val="666666"/>
              </a:buClr>
              <a:buSzPct val="100000"/>
              <a:buFont typeface="Arial"/>
              <a:buChar char="•"/>
            </a:pPr>
            <a:r>
              <a:rPr b="1" lang="en-US" sz="2800">
                <a:solidFill>
                  <a:srgbClr val="666666"/>
                </a:solidFill>
                <a:latin typeface="Helvetica Neue"/>
                <a:ea typeface="Helvetica Neue"/>
                <a:cs typeface="Helvetica Neue"/>
                <a:sym typeface="Helvetica Neue"/>
              </a:rPr>
              <a:t>Spending increasing time on Facebook</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5" name="Shape 125"/>
        <p:cNvGrpSpPr/>
        <p:nvPr/>
      </p:nvGrpSpPr>
      <p:grpSpPr>
        <a:xfrm>
          <a:off x="0" y="0"/>
          <a:ext cx="0" cy="0"/>
          <a:chOff x="0" y="0"/>
          <a:chExt cx="0" cy="0"/>
        </a:xfrm>
      </p:grpSpPr>
      <p:sp>
        <p:nvSpPr>
          <p:cNvPr id="126" name="Shape 126"/>
          <p:cNvSpPr txBox="1"/>
          <p:nvPr>
            <p:ph type="title"/>
          </p:nvPr>
        </p:nvSpPr>
        <p:spPr>
          <a:xfrm>
            <a:off x="574177" y="197623"/>
            <a:ext cx="7349224"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2. Precision targeting</a:t>
            </a:r>
          </a:p>
        </p:txBody>
      </p:sp>
      <p:sp>
        <p:nvSpPr>
          <p:cNvPr id="127" name="Shape 127"/>
          <p:cNvSpPr txBox="1"/>
          <p:nvPr>
            <p:ph idx="1" type="body"/>
          </p:nvPr>
        </p:nvSpPr>
        <p:spPr>
          <a:xfrm>
            <a:off x="574177" y="1191795"/>
            <a:ext cx="7823055" cy="3394472"/>
          </a:xfrm>
          <a:prstGeom prst="rect">
            <a:avLst/>
          </a:prstGeom>
          <a:noFill/>
          <a:ln>
            <a:noFill/>
          </a:ln>
        </p:spPr>
        <p:txBody>
          <a:bodyPr anchorCtr="0" anchor="t" bIns="45700" lIns="91425" rIns="91425" tIns="45700">
            <a:noAutofit/>
          </a:bodyPr>
          <a:lstStyle/>
          <a:p>
            <a:pPr indent="-342900" lvl="0" marL="342900" marR="0" rtl="0" algn="l">
              <a:spcBef>
                <a:spcPts val="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Location (ZIPs, area code, etc.)</a:t>
            </a:r>
          </a:p>
          <a:p>
            <a:pPr indent="-342900" lvl="0" marL="342900" marR="0" rtl="0" algn="l">
              <a:spcBef>
                <a:spcPts val="56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Age and birthday</a:t>
            </a:r>
          </a:p>
          <a:p>
            <a:pPr indent="-342900" lvl="0" marL="342900" marR="0" rtl="0" algn="l">
              <a:spcBef>
                <a:spcPts val="56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Education (e.g. Michigan State class of ’05)</a:t>
            </a:r>
          </a:p>
          <a:p>
            <a:pPr indent="-342900" lvl="0" marL="342900" marR="0" rtl="0" algn="l">
              <a:spcBef>
                <a:spcPts val="56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Demographics</a:t>
            </a:r>
          </a:p>
          <a:p>
            <a:pPr indent="-342900" lvl="0" marL="342900" marR="0" rtl="0" algn="l">
              <a:spcBef>
                <a:spcPts val="56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Interests</a:t>
            </a:r>
          </a:p>
          <a:p>
            <a:pPr indent="-342900" lvl="0" marL="342900" marR="0" rtl="0" algn="l">
              <a:spcBef>
                <a:spcPts val="56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Relationship status</a:t>
            </a:r>
          </a:p>
          <a:p>
            <a:pPr indent="-342900" lvl="0" marL="342900" marR="0" rtl="0" algn="l">
              <a:spcBef>
                <a:spcPts val="560"/>
              </a:spcBef>
              <a:buClr>
                <a:srgbClr val="666666"/>
              </a:buClr>
              <a:buSzPct val="100000"/>
              <a:buFont typeface="Helvetica Neue"/>
              <a:buChar char="•"/>
            </a:pPr>
            <a:r>
              <a:rPr b="1" lang="en-US" sz="2800">
                <a:solidFill>
                  <a:srgbClr val="666666"/>
                </a:solidFill>
                <a:latin typeface="Helvetica Neue"/>
                <a:ea typeface="Helvetica Neue"/>
                <a:cs typeface="Helvetica Neue"/>
                <a:sym typeface="Helvetica Neue"/>
              </a:rPr>
              <a:t>Buying behavior</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2" name="Shape 132"/>
        <p:cNvGrpSpPr/>
        <p:nvPr/>
      </p:nvGrpSpPr>
      <p:grpSpPr>
        <a:xfrm>
          <a:off x="0" y="0"/>
          <a:ext cx="0" cy="0"/>
          <a:chOff x="0" y="0"/>
          <a:chExt cx="0" cy="0"/>
        </a:xfrm>
      </p:grpSpPr>
      <p:sp>
        <p:nvSpPr>
          <p:cNvPr id="133" name="Shape 133"/>
          <p:cNvSpPr txBox="1"/>
          <p:nvPr>
            <p:ph type="title"/>
          </p:nvPr>
        </p:nvSpPr>
        <p:spPr>
          <a:xfrm>
            <a:off x="549110" y="617933"/>
            <a:ext cx="8082073"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3. Cost control</a:t>
            </a:r>
          </a:p>
        </p:txBody>
      </p:sp>
      <p:sp>
        <p:nvSpPr>
          <p:cNvPr id="134" name="Shape 134"/>
          <p:cNvSpPr txBox="1"/>
          <p:nvPr>
            <p:ph idx="1" type="body"/>
          </p:nvPr>
        </p:nvSpPr>
        <p:spPr>
          <a:xfrm>
            <a:off x="549110" y="1612105"/>
            <a:ext cx="8082073" cy="3394472"/>
          </a:xfrm>
          <a:prstGeom prst="rect">
            <a:avLst/>
          </a:prstGeom>
          <a:noFill/>
          <a:ln>
            <a:noFill/>
          </a:ln>
        </p:spPr>
        <p:txBody>
          <a:bodyPr anchorCtr="0" anchor="t" bIns="45700" lIns="91425" rIns="91425" tIns="45700">
            <a:noAutofit/>
          </a:bodyPr>
          <a:lstStyle/>
          <a:p>
            <a:pPr indent="-342900" lvl="0" marL="342900" marR="0" rtl="0" algn="l">
              <a:spcBef>
                <a:spcPts val="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Advertisers (you) control how much you spend for each campaign</a:t>
            </a:r>
          </a:p>
          <a:p>
            <a:pPr indent="-342900" lvl="0" marL="342900" marR="0" rtl="0" algn="l">
              <a:spcBef>
                <a:spcPts val="56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Budgets can be very low</a:t>
            </a:r>
          </a:p>
          <a:p>
            <a:pPr indent="-342900" lvl="0" marL="342900" marR="0" rtl="0" algn="l">
              <a:spcBef>
                <a:spcPts val="56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Better targeting = less wasted spend</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8" name="Shape 138"/>
        <p:cNvGrpSpPr/>
        <p:nvPr/>
      </p:nvGrpSpPr>
      <p:grpSpPr>
        <a:xfrm>
          <a:off x="0" y="0"/>
          <a:ext cx="0" cy="0"/>
          <a:chOff x="0" y="0"/>
          <a:chExt cx="0" cy="0"/>
        </a:xfrm>
      </p:grpSpPr>
      <p:sp>
        <p:nvSpPr>
          <p:cNvPr id="139" name="Shape 139"/>
          <p:cNvSpPr txBox="1"/>
          <p:nvPr>
            <p:ph type="title"/>
          </p:nvPr>
        </p:nvSpPr>
        <p:spPr>
          <a:xfrm>
            <a:off x="574175" y="891082"/>
            <a:ext cx="8229600"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4. Cost efficiency</a:t>
            </a:r>
          </a:p>
        </p:txBody>
      </p:sp>
      <p:sp>
        <p:nvSpPr>
          <p:cNvPr id="140" name="Shape 140"/>
          <p:cNvSpPr txBox="1"/>
          <p:nvPr>
            <p:ph idx="1" type="body"/>
          </p:nvPr>
        </p:nvSpPr>
        <p:spPr>
          <a:xfrm>
            <a:off x="574175" y="1885253"/>
            <a:ext cx="8229600" cy="3394472"/>
          </a:xfrm>
          <a:prstGeom prst="rect">
            <a:avLst/>
          </a:prstGeom>
          <a:noFill/>
          <a:ln>
            <a:noFill/>
          </a:ln>
        </p:spPr>
        <p:txBody>
          <a:bodyPr anchorCtr="0" anchor="t" bIns="45700" lIns="91425" rIns="91425" tIns="45700">
            <a:noAutofit/>
          </a:bodyPr>
          <a:lstStyle/>
          <a:p>
            <a:pPr indent="-342900" lvl="0" marL="342900" marR="0" rtl="0" algn="l">
              <a:spcBef>
                <a:spcPts val="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Precision = efficiency</a:t>
            </a:r>
          </a:p>
          <a:p>
            <a:pPr indent="-342900" lvl="0" marL="342900" marR="0" rtl="0" algn="l">
              <a:spcBef>
                <a:spcPts val="56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FB’s measurability means you can</a:t>
            </a:r>
          </a:p>
          <a:p>
            <a:pPr indent="0" lvl="0" marL="0" marR="0" rtl="0" algn="l">
              <a:lnSpc>
                <a:spcPct val="112142"/>
              </a:lnSpc>
              <a:spcBef>
                <a:spcPts val="560"/>
              </a:spcBef>
              <a:buClr>
                <a:srgbClr val="666666"/>
              </a:buClr>
              <a:buSzPct val="25000"/>
              <a:buFont typeface="Arial"/>
              <a:buNone/>
            </a:pPr>
            <a:r>
              <a:rPr b="1" baseline="0" i="0" lang="en-US" sz="2800" u="none" cap="none" strike="noStrike">
                <a:solidFill>
                  <a:srgbClr val="666666"/>
                </a:solidFill>
                <a:latin typeface="Helvetica Neue"/>
                <a:ea typeface="Helvetica Neue"/>
                <a:cs typeface="Helvetica Neue"/>
                <a:sym typeface="Helvetica Neue"/>
              </a:rPr>
              <a:t>   keep driving down your cost per click</a:t>
            </a:r>
          </a:p>
          <a:p>
            <a:pPr indent="-342900" lvl="0" marL="342900" marR="0" rtl="0" algn="l">
              <a:lnSpc>
                <a:spcPct val="112142"/>
              </a:lnSpc>
              <a:spcBef>
                <a:spcPts val="56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Dollar for dollar, there’s no better way to get the word out </a:t>
            </a:r>
            <a:r>
              <a:rPr b="1" baseline="0" i="1" lang="en-US" sz="2800" u="sng" cap="none" strike="noStrike">
                <a:solidFill>
                  <a:srgbClr val="666666"/>
                </a:solidFill>
                <a:latin typeface="Helvetica Neue"/>
                <a:ea typeface="Helvetica Neue"/>
                <a:cs typeface="Helvetica Neue"/>
                <a:sym typeface="Helvetica Neue"/>
              </a:rPr>
              <a:t>with relevancy</a:t>
            </a:r>
          </a:p>
          <a:p>
            <a:pPr indent="0" lvl="0" marL="0" marR="0" rtl="0" algn="l">
              <a:lnSpc>
                <a:spcPct val="112142"/>
              </a:lnSpc>
              <a:spcBef>
                <a:spcPts val="560"/>
              </a:spcBef>
              <a:buClr>
                <a:schemeClr val="dk1"/>
              </a:buClr>
              <a:buFont typeface="Arial"/>
              <a:buNone/>
            </a:pPr>
            <a:r>
              <a:t/>
            </a:r>
            <a:endParaRPr b="1" baseline="0" i="0" sz="2800" u="none" cap="none" strike="noStrike">
              <a:solidFill>
                <a:srgbClr val="666666"/>
              </a:solidFill>
              <a:latin typeface="Helvetica Neue"/>
              <a:ea typeface="Helvetica Neue"/>
              <a:cs typeface="Helvetica Neue"/>
              <a:sym typeface="Helvetica Neue"/>
            </a:endParaRP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4" name="Shape 144"/>
        <p:cNvGrpSpPr/>
        <p:nvPr/>
      </p:nvGrpSpPr>
      <p:grpSpPr>
        <a:xfrm>
          <a:off x="0" y="0"/>
          <a:ext cx="0" cy="0"/>
          <a:chOff x="0" y="0"/>
          <a:chExt cx="0" cy="0"/>
        </a:xfrm>
      </p:grpSpPr>
      <p:sp>
        <p:nvSpPr>
          <p:cNvPr id="145" name="Shape 145"/>
          <p:cNvSpPr txBox="1"/>
          <p:nvPr>
            <p:ph type="title"/>
          </p:nvPr>
        </p:nvSpPr>
        <p:spPr>
          <a:xfrm>
            <a:off x="615952" y="871825"/>
            <a:ext cx="8229600"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5. Simplicity</a:t>
            </a:r>
          </a:p>
        </p:txBody>
      </p:sp>
      <p:sp>
        <p:nvSpPr>
          <p:cNvPr id="146" name="Shape 146"/>
          <p:cNvSpPr txBox="1"/>
          <p:nvPr>
            <p:ph idx="1" type="body"/>
          </p:nvPr>
        </p:nvSpPr>
        <p:spPr>
          <a:xfrm>
            <a:off x="615952" y="1865997"/>
            <a:ext cx="8229600" cy="3394472"/>
          </a:xfrm>
          <a:prstGeom prst="rect">
            <a:avLst/>
          </a:prstGeom>
          <a:noFill/>
          <a:ln>
            <a:noFill/>
          </a:ln>
        </p:spPr>
        <p:txBody>
          <a:bodyPr anchorCtr="0" anchor="t" bIns="45700" lIns="91425" rIns="91425" tIns="45700">
            <a:noAutofit/>
          </a:bodyPr>
          <a:lstStyle/>
          <a:p>
            <a:pPr indent="-342900" lvl="0" marL="342900" marR="0" rtl="0" algn="l">
              <a:spcBef>
                <a:spcPts val="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Great UI makes setup a breeze</a:t>
            </a:r>
          </a:p>
          <a:p>
            <a:pPr indent="-342900" lvl="0" marL="342900" marR="0" rtl="0" algn="l">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Much easier than Google AdWords</a:t>
            </a:r>
          </a:p>
          <a:p>
            <a:pPr indent="-342900" lvl="0" marL="342900" marR="0" rtl="0" algn="l">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No PPC experience required</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0" name="Shape 150"/>
        <p:cNvGrpSpPr/>
        <p:nvPr/>
      </p:nvGrpSpPr>
      <p:grpSpPr>
        <a:xfrm>
          <a:off x="0" y="0"/>
          <a:ext cx="0" cy="0"/>
          <a:chOff x="0" y="0"/>
          <a:chExt cx="0" cy="0"/>
        </a:xfrm>
      </p:grpSpPr>
      <p:sp>
        <p:nvSpPr>
          <p:cNvPr id="151" name="Shape 151"/>
          <p:cNvSpPr txBox="1"/>
          <p:nvPr>
            <p:ph type="title"/>
          </p:nvPr>
        </p:nvSpPr>
        <p:spPr>
          <a:xfrm>
            <a:off x="465560" y="389786"/>
            <a:ext cx="8229600"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6. Interests targeting</a:t>
            </a:r>
          </a:p>
        </p:txBody>
      </p:sp>
      <p:sp>
        <p:nvSpPr>
          <p:cNvPr id="152" name="Shape 152"/>
          <p:cNvSpPr txBox="1"/>
          <p:nvPr>
            <p:ph idx="1" type="body"/>
          </p:nvPr>
        </p:nvSpPr>
        <p:spPr>
          <a:xfrm>
            <a:off x="465560" y="1383958"/>
            <a:ext cx="8229600" cy="3394472"/>
          </a:xfrm>
          <a:prstGeom prst="rect">
            <a:avLst/>
          </a:prstGeom>
          <a:noFill/>
          <a:ln>
            <a:noFill/>
          </a:ln>
        </p:spPr>
        <p:txBody>
          <a:bodyPr anchorCtr="0" anchor="t" bIns="45700" lIns="91425" rIns="91425" tIns="45700">
            <a:noAutofit/>
          </a:bodyPr>
          <a:lstStyle/>
          <a:p>
            <a:pPr indent="-342900" lvl="0" marL="342900" marR="0" rtl="0" algn="l">
              <a:spcBef>
                <a:spcPts val="0"/>
              </a:spcBef>
              <a:buClr>
                <a:srgbClr val="666666"/>
              </a:buClr>
              <a:buSzPct val="100000"/>
              <a:buFont typeface="Arial"/>
              <a:buChar char="•"/>
            </a:pPr>
            <a:r>
              <a:rPr b="1" lang="en-US" sz="2800">
                <a:solidFill>
                  <a:srgbClr val="666666"/>
                </a:solidFill>
                <a:latin typeface="Helvetica Neue"/>
                <a:ea typeface="Helvetica Neue"/>
                <a:cs typeface="Helvetica Neue"/>
                <a:sym typeface="Helvetica Neue"/>
              </a:rPr>
              <a:t>Target people who have already shown interest in particular topics and products</a:t>
            </a:r>
            <a:r>
              <a:rPr b="1" baseline="0" i="0" lang="en-US" sz="2800" u="none" cap="none" strike="noStrike">
                <a:solidFill>
                  <a:srgbClr val="666666"/>
                </a:solidFill>
                <a:latin typeface="Helvetica Neue"/>
                <a:ea typeface="Helvetica Neue"/>
                <a:cs typeface="Helvetica Neue"/>
                <a:sym typeface="Helvetica Neue"/>
              </a:rPr>
              <a:t>!</a:t>
            </a:r>
          </a:p>
          <a:p>
            <a:pPr indent="-342900" lvl="0" marL="342900" marR="0" rtl="0" algn="l">
              <a:spcBef>
                <a:spcPts val="56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Display ads to the people who are most likely to be interested in your product or service</a:t>
            </a:r>
          </a:p>
          <a:p>
            <a:pPr indent="-342900" lvl="0" marL="342900" marR="0" rtl="0" algn="l">
              <a:spcBef>
                <a:spcPts val="56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Customize your ad so it’s more appealing to the audience you’re trying to reach</a:t>
            </a: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7" name="Shape 157"/>
        <p:cNvGrpSpPr/>
        <p:nvPr/>
      </p:nvGrpSpPr>
      <p:grpSpPr>
        <a:xfrm>
          <a:off x="0" y="0"/>
          <a:ext cx="0" cy="0"/>
          <a:chOff x="0" y="0"/>
          <a:chExt cx="0" cy="0"/>
        </a:xfrm>
      </p:grpSpPr>
      <p:sp>
        <p:nvSpPr>
          <p:cNvPr id="158" name="Shape 158"/>
          <p:cNvSpPr txBox="1"/>
          <p:nvPr>
            <p:ph type="title"/>
          </p:nvPr>
        </p:nvSpPr>
        <p:spPr>
          <a:xfrm>
            <a:off x="457200" y="573595"/>
            <a:ext cx="8229600"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7. A/B testing</a:t>
            </a:r>
          </a:p>
        </p:txBody>
      </p:sp>
      <p:pic>
        <p:nvPicPr>
          <p:cNvPr id="159" name="Shape 159"/>
          <p:cNvPicPr preferRelativeResize="0"/>
          <p:nvPr/>
        </p:nvPicPr>
        <p:blipFill>
          <a:blip r:embed="rId3">
            <a:alphaModFix/>
          </a:blip>
          <a:stretch>
            <a:fillRect/>
          </a:stretch>
        </p:blipFill>
        <p:spPr>
          <a:xfrm>
            <a:off x="1601062" y="2769476"/>
            <a:ext cx="6074674" cy="1555699"/>
          </a:xfrm>
          <a:prstGeom prst="rect">
            <a:avLst/>
          </a:prstGeom>
          <a:noFill/>
          <a:ln>
            <a:noFill/>
          </a:ln>
        </p:spPr>
      </p:pic>
      <p:sp>
        <p:nvSpPr>
          <p:cNvPr id="160" name="Shape 160"/>
          <p:cNvSpPr txBox="1"/>
          <p:nvPr>
            <p:ph idx="1" type="body"/>
          </p:nvPr>
        </p:nvSpPr>
        <p:spPr>
          <a:xfrm>
            <a:off x="523610" y="1320158"/>
            <a:ext cx="8229600" cy="3394500"/>
          </a:xfrm>
          <a:prstGeom prst="rect">
            <a:avLst/>
          </a:prstGeom>
          <a:noFill/>
          <a:ln>
            <a:noFill/>
          </a:ln>
        </p:spPr>
        <p:txBody>
          <a:bodyPr anchorCtr="0" anchor="t" bIns="45700" lIns="91425" rIns="91425" tIns="45700">
            <a:noAutofit/>
          </a:bodyPr>
          <a:lstStyle/>
          <a:p>
            <a:pPr indent="0" lvl="0" marL="0" marR="0" rtl="0" algn="l">
              <a:spcBef>
                <a:spcPts val="0"/>
              </a:spcBef>
              <a:buNone/>
            </a:pPr>
            <a:r>
              <a:rPr lang="en-US" sz="3600">
                <a:solidFill>
                  <a:srgbClr val="666666"/>
                </a:solidFill>
                <a:latin typeface="Just Another Hand"/>
                <a:ea typeface="Just Another Hand"/>
                <a:cs typeface="Just Another Hand"/>
                <a:sym typeface="Just Another Hand"/>
              </a:rPr>
              <a:t>John Wanamaker famously said that </a:t>
            </a:r>
            <a:r>
              <a:rPr lang="en-US" sz="3600">
                <a:solidFill>
                  <a:srgbClr val="376092"/>
                </a:solidFill>
                <a:latin typeface="Just Another Hand"/>
                <a:ea typeface="Just Another Hand"/>
                <a:cs typeface="Just Another Hand"/>
                <a:sym typeface="Just Another Hand"/>
              </a:rPr>
              <a:t>‘Half of  his advertising was wasted...he just didn’t know which half.’</a:t>
            </a:r>
            <a:r>
              <a:rPr lang="en-US" sz="3600">
                <a:latin typeface="Just Another Hand"/>
                <a:ea typeface="Just Another Hand"/>
                <a:cs typeface="Just Another Hand"/>
                <a:sym typeface="Just Another Hand"/>
              </a:rPr>
              <a:t> </a:t>
            </a:r>
            <a:r>
              <a:rPr lang="en-US" sz="3600">
                <a:solidFill>
                  <a:srgbClr val="666666"/>
                </a:solidFill>
                <a:latin typeface="Just Another Hand"/>
                <a:ea typeface="Just Another Hand"/>
                <a:cs typeface="Just Another Hand"/>
                <a:sym typeface="Just Another Hand"/>
              </a:rPr>
              <a:t>With Facebook ads, it’s easy to test and know!</a:t>
            </a: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5" name="Shape 165"/>
        <p:cNvGrpSpPr/>
        <p:nvPr/>
      </p:nvGrpSpPr>
      <p:grpSpPr>
        <a:xfrm>
          <a:off x="0" y="0"/>
          <a:ext cx="0" cy="0"/>
          <a:chOff x="0" y="0"/>
          <a:chExt cx="0" cy="0"/>
        </a:xfrm>
      </p:grpSpPr>
      <p:sp>
        <p:nvSpPr>
          <p:cNvPr id="166" name="Shape 166"/>
          <p:cNvSpPr txBox="1"/>
          <p:nvPr>
            <p:ph type="title"/>
          </p:nvPr>
        </p:nvSpPr>
        <p:spPr>
          <a:xfrm>
            <a:off x="457200" y="312723"/>
            <a:ext cx="8229600"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8. </a:t>
            </a:r>
            <a:r>
              <a:rPr lang="en-US">
                <a:solidFill>
                  <a:srgbClr val="376092"/>
                </a:solidFill>
                <a:latin typeface="Helvetica Neue"/>
                <a:ea typeface="Helvetica Neue"/>
                <a:cs typeface="Helvetica Neue"/>
                <a:sym typeface="Helvetica Neue"/>
              </a:rPr>
              <a:t>Social proof</a:t>
            </a:r>
          </a:p>
        </p:txBody>
      </p:sp>
      <p:sp>
        <p:nvSpPr>
          <p:cNvPr id="167" name="Shape 167"/>
          <p:cNvSpPr txBox="1"/>
          <p:nvPr>
            <p:ph idx="1" type="body"/>
          </p:nvPr>
        </p:nvSpPr>
        <p:spPr>
          <a:xfrm>
            <a:off x="457200" y="1306895"/>
            <a:ext cx="8229600" cy="3394472"/>
          </a:xfrm>
          <a:prstGeom prst="rect">
            <a:avLst/>
          </a:prstGeom>
          <a:noFill/>
          <a:ln>
            <a:noFill/>
          </a:ln>
        </p:spPr>
        <p:txBody>
          <a:bodyPr anchorCtr="0" anchor="t" bIns="45700" lIns="91425" rIns="91425" tIns="45700">
            <a:noAutofit/>
          </a:bodyPr>
          <a:lstStyle/>
          <a:p>
            <a:pPr indent="0" lvl="0" rtl="0">
              <a:spcBef>
                <a:spcPts val="560"/>
              </a:spcBef>
              <a:buClr>
                <a:srgbClr val="666666"/>
              </a:buClr>
              <a:buSzPct val="100000"/>
              <a:buFont typeface="Arial"/>
              <a:buChar char="•"/>
            </a:pPr>
            <a:r>
              <a:rPr b="1" lang="en-US" sz="2800">
                <a:solidFill>
                  <a:schemeClr val="dk2"/>
                </a:solidFill>
                <a:latin typeface="Helvetica Neue"/>
                <a:ea typeface="Helvetica Neue"/>
                <a:cs typeface="Helvetica Neue"/>
                <a:sym typeface="Helvetica Neue"/>
              </a:rPr>
              <a:t>SOCIAL PROOF IS POWERFUL STUFF!</a:t>
            </a:r>
          </a:p>
          <a:p>
            <a:pPr indent="-342900" lvl="0" marL="342900" marR="0" rtl="0" algn="l">
              <a:spcBef>
                <a:spcPts val="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68% of FB users say a friend’s referral would increase their chances of purchasing</a:t>
            </a:r>
          </a:p>
          <a:p>
            <a:pPr indent="-342900" lvl="0" marL="342900" marR="0" rtl="0" algn="l">
              <a:spcBef>
                <a:spcPts val="560"/>
              </a:spcBef>
              <a:buClr>
                <a:srgbClr val="666666"/>
              </a:buClr>
              <a:buSzPct val="100000"/>
              <a:buFont typeface="Arial"/>
              <a:buChar char="•"/>
            </a:pPr>
            <a:r>
              <a:rPr b="1" lang="en-US" sz="2800">
                <a:solidFill>
                  <a:srgbClr val="666666"/>
                </a:solidFill>
                <a:latin typeface="Helvetica Neue"/>
                <a:ea typeface="Helvetica Neue"/>
                <a:cs typeface="Helvetica Neue"/>
                <a:sym typeface="Helvetica Neue"/>
              </a:rPr>
              <a:t>Facebook ads are easily ‘liked’ and shared, giving you the benefit of social proof</a:t>
            </a:r>
            <a:r>
              <a:rPr b="1" baseline="0" i="0" lang="en-US" sz="2800" u="none" cap="none" strike="noStrike">
                <a:solidFill>
                  <a:srgbClr val="666666"/>
                </a:solidFill>
                <a:latin typeface="Helvetica Neue"/>
                <a:ea typeface="Helvetica Neue"/>
                <a:cs typeface="Helvetica Neue"/>
                <a:sym typeface="Helvetica Neue"/>
              </a:rPr>
              <a:t> </a:t>
            </a:r>
          </a:p>
          <a:p>
            <a:pPr indent="-342900" lvl="0" marL="342900" marR="0" rtl="0" algn="l">
              <a:spcBef>
                <a:spcPts val="560"/>
              </a:spcBef>
              <a:buClr>
                <a:srgbClr val="666666"/>
              </a:buClr>
              <a:buSzPct val="100000"/>
              <a:buFont typeface="Helvetica Neue"/>
              <a:buChar char="•"/>
            </a:pPr>
            <a:r>
              <a:rPr b="1" lang="en-US" sz="2800">
                <a:solidFill>
                  <a:srgbClr val="666666"/>
                </a:solidFill>
                <a:latin typeface="Helvetica Neue"/>
                <a:ea typeface="Helvetica Neue"/>
                <a:cs typeface="Helvetica Neue"/>
                <a:sym typeface="Helvetica Neue"/>
              </a:rPr>
              <a:t>You can advertise to ‘friends of fans’ to leverage social proof</a:t>
            </a: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2" name="Shape 172"/>
        <p:cNvGrpSpPr/>
        <p:nvPr/>
      </p:nvGrpSpPr>
      <p:grpSpPr>
        <a:xfrm>
          <a:off x="0" y="0"/>
          <a:ext cx="0" cy="0"/>
          <a:chOff x="0" y="0"/>
          <a:chExt cx="0" cy="0"/>
        </a:xfrm>
      </p:grpSpPr>
      <p:sp>
        <p:nvSpPr>
          <p:cNvPr id="173" name="Shape 173"/>
          <p:cNvSpPr txBox="1"/>
          <p:nvPr>
            <p:ph type="title"/>
          </p:nvPr>
        </p:nvSpPr>
        <p:spPr>
          <a:xfrm>
            <a:off x="457200" y="312723"/>
            <a:ext cx="8229600" cy="85740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lang="en-US">
                <a:solidFill>
                  <a:srgbClr val="376092"/>
                </a:solidFill>
                <a:latin typeface="Helvetica Neue"/>
                <a:ea typeface="Helvetica Neue"/>
                <a:cs typeface="Helvetica Neue"/>
                <a:sym typeface="Helvetica Neue"/>
              </a:rPr>
              <a:t>9</a:t>
            </a:r>
            <a:r>
              <a:rPr b="1" baseline="0" i="0" lang="en-US" sz="3600" u="none" cap="none" strike="noStrike">
                <a:solidFill>
                  <a:srgbClr val="376092"/>
                </a:solidFill>
                <a:latin typeface="Helvetica Neue"/>
                <a:ea typeface="Helvetica Neue"/>
                <a:cs typeface="Helvetica Neue"/>
                <a:sym typeface="Helvetica Neue"/>
              </a:rPr>
              <a:t>. </a:t>
            </a:r>
            <a:r>
              <a:rPr lang="en-US">
                <a:solidFill>
                  <a:srgbClr val="376092"/>
                </a:solidFill>
                <a:latin typeface="Helvetica Neue"/>
                <a:ea typeface="Helvetica Neue"/>
                <a:cs typeface="Helvetica Neue"/>
                <a:sym typeface="Helvetica Neue"/>
              </a:rPr>
              <a:t>Mobile targeting</a:t>
            </a:r>
          </a:p>
        </p:txBody>
      </p:sp>
      <p:sp>
        <p:nvSpPr>
          <p:cNvPr id="174" name="Shape 174"/>
          <p:cNvSpPr txBox="1"/>
          <p:nvPr>
            <p:ph idx="1" type="body"/>
          </p:nvPr>
        </p:nvSpPr>
        <p:spPr>
          <a:xfrm>
            <a:off x="457200" y="1306895"/>
            <a:ext cx="8229600" cy="3394500"/>
          </a:xfrm>
          <a:prstGeom prst="rect">
            <a:avLst/>
          </a:prstGeom>
          <a:noFill/>
          <a:ln>
            <a:noFill/>
          </a:ln>
        </p:spPr>
        <p:txBody>
          <a:bodyPr anchorCtr="0" anchor="t" bIns="45700" lIns="91425" rIns="91425" tIns="45700">
            <a:noAutofit/>
          </a:bodyPr>
          <a:lstStyle/>
          <a:p>
            <a:pPr indent="-342900" lvl="0" marL="342900" marR="0" rtl="0" algn="l">
              <a:spcBef>
                <a:spcPts val="560"/>
              </a:spcBef>
              <a:buClr>
                <a:srgbClr val="666666"/>
              </a:buClr>
              <a:buSzPct val="100000"/>
              <a:buFont typeface="Arial"/>
              <a:buChar char="•"/>
            </a:pPr>
            <a:r>
              <a:rPr b="1" lang="en-US" sz="2800">
                <a:solidFill>
                  <a:schemeClr val="dk2"/>
                </a:solidFill>
                <a:latin typeface="Helvetica Neue"/>
                <a:ea typeface="Helvetica Neue"/>
                <a:cs typeface="Helvetica Neue"/>
                <a:sym typeface="Helvetica Neue"/>
              </a:rPr>
              <a:t>Mobile traffic has surpassed desktop</a:t>
            </a:r>
          </a:p>
          <a:p>
            <a:pPr indent="-342900" lvl="0" marL="342900" marR="0" rtl="0" algn="l">
              <a:spcBef>
                <a:spcPts val="560"/>
              </a:spcBef>
              <a:buClr>
                <a:srgbClr val="666666"/>
              </a:buClr>
              <a:buSzPct val="100000"/>
              <a:buFont typeface="Arial"/>
              <a:buChar char="•"/>
            </a:pPr>
            <a:r>
              <a:rPr b="1" lang="en-US" sz="2800">
                <a:solidFill>
                  <a:srgbClr val="666666"/>
                </a:solidFill>
                <a:latin typeface="Helvetica Neue"/>
                <a:ea typeface="Helvetica Neue"/>
                <a:cs typeface="Helvetica Neue"/>
                <a:sym typeface="Helvetica Neue"/>
              </a:rPr>
              <a:t>30% of purchases are now made from mobile devices</a:t>
            </a:r>
          </a:p>
          <a:p>
            <a:pPr indent="-342900" lvl="0" marL="342900" marR="0" rtl="0" algn="l">
              <a:spcBef>
                <a:spcPts val="560"/>
              </a:spcBef>
              <a:buClr>
                <a:srgbClr val="666666"/>
              </a:buClr>
              <a:buSzPct val="100000"/>
              <a:buFont typeface="Arial"/>
              <a:buChar char="•"/>
            </a:pPr>
            <a:r>
              <a:rPr b="1" lang="en-US" sz="2800">
                <a:solidFill>
                  <a:srgbClr val="666666"/>
                </a:solidFill>
                <a:latin typeface="Helvetica Neue"/>
                <a:ea typeface="Helvetica Neue"/>
                <a:cs typeface="Helvetica Neue"/>
                <a:sym typeface="Helvetica Neue"/>
              </a:rPr>
              <a:t>Facebook is a VERY popular mobile app</a:t>
            </a:r>
          </a:p>
          <a:p>
            <a:pPr indent="-342900" lvl="0" marL="342900" marR="0" rtl="0" algn="l">
              <a:spcBef>
                <a:spcPts val="560"/>
              </a:spcBef>
              <a:buClr>
                <a:srgbClr val="666666"/>
              </a:buClr>
              <a:buSzPct val="100000"/>
              <a:buFont typeface="Arial"/>
              <a:buChar char="•"/>
            </a:pPr>
            <a:r>
              <a:rPr b="1" lang="en-US" sz="2800">
                <a:solidFill>
                  <a:srgbClr val="666666"/>
                </a:solidFill>
                <a:latin typeface="Helvetica Neue"/>
                <a:ea typeface="Helvetica Neue"/>
                <a:cs typeface="Helvetica Neue"/>
                <a:sym typeface="Helvetica Neue"/>
              </a:rPr>
              <a:t>Reach your prospects on the go!</a:t>
            </a:r>
            <a:r>
              <a:rPr b="1" baseline="0" i="0" lang="en-US" sz="2800" u="none" cap="none" strike="noStrike">
                <a:solidFill>
                  <a:srgbClr val="666666"/>
                </a:solidFill>
                <a:latin typeface="Helvetica Neue"/>
                <a:ea typeface="Helvetica Neue"/>
                <a:cs typeface="Helvetica Neue"/>
                <a:sym typeface="Helvetica Neue"/>
              </a:rPr>
              <a:t> </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0" name="Shape 60"/>
        <p:cNvGrpSpPr/>
        <p:nvPr/>
      </p:nvGrpSpPr>
      <p:grpSpPr>
        <a:xfrm>
          <a:off x="0" y="0"/>
          <a:ext cx="0" cy="0"/>
          <a:chOff x="0" y="0"/>
          <a:chExt cx="0" cy="0"/>
        </a:xfrm>
      </p:grpSpPr>
      <p:pic>
        <p:nvPicPr>
          <p:cNvPr id="61" name="Shape 61"/>
          <p:cNvPicPr preferRelativeResize="0"/>
          <p:nvPr/>
        </p:nvPicPr>
        <p:blipFill>
          <a:blip r:embed="rId3">
            <a:alphaModFix/>
          </a:blip>
          <a:stretch>
            <a:fillRect/>
          </a:stretch>
        </p:blipFill>
        <p:spPr>
          <a:xfrm>
            <a:off x="98375" y="134000"/>
            <a:ext cx="1471500" cy="408774"/>
          </a:xfrm>
          <a:prstGeom prst="rect">
            <a:avLst/>
          </a:prstGeom>
          <a:noFill/>
          <a:ln>
            <a:noFill/>
          </a:ln>
        </p:spPr>
      </p:pic>
      <p:sp>
        <p:nvSpPr>
          <p:cNvPr id="62" name="Shape 62"/>
          <p:cNvSpPr txBox="1"/>
          <p:nvPr/>
        </p:nvSpPr>
        <p:spPr>
          <a:xfrm>
            <a:off x="368700" y="542775"/>
            <a:ext cx="8406600" cy="591299"/>
          </a:xfrm>
          <a:prstGeom prst="rect">
            <a:avLst/>
          </a:prstGeom>
          <a:noFill/>
          <a:ln>
            <a:noFill/>
          </a:ln>
        </p:spPr>
        <p:txBody>
          <a:bodyPr anchorCtr="0" anchor="t" bIns="91425" lIns="91425" rIns="91425" tIns="91425">
            <a:noAutofit/>
          </a:bodyPr>
          <a:lstStyle/>
          <a:p>
            <a:pPr lvl="0" rtl="0">
              <a:spcBef>
                <a:spcPts val="0"/>
              </a:spcBef>
              <a:buNone/>
            </a:pPr>
            <a:r>
              <a:rPr b="1" lang="en-US" sz="3600">
                <a:solidFill>
                  <a:srgbClr val="376092"/>
                </a:solidFill>
                <a:latin typeface="Helvetica Neue"/>
                <a:ea typeface="Helvetica Neue"/>
                <a:cs typeface="Helvetica Neue"/>
                <a:sym typeface="Helvetica Neue"/>
              </a:rPr>
              <a:t>About Local Income Lab</a:t>
            </a:r>
          </a:p>
        </p:txBody>
      </p:sp>
      <p:sp>
        <p:nvSpPr>
          <p:cNvPr id="63" name="Shape 63"/>
          <p:cNvSpPr txBox="1"/>
          <p:nvPr/>
        </p:nvSpPr>
        <p:spPr>
          <a:xfrm>
            <a:off x="520500" y="1229275"/>
            <a:ext cx="7184700" cy="3418200"/>
          </a:xfrm>
          <a:prstGeom prst="rect">
            <a:avLst/>
          </a:prstGeom>
          <a:noFill/>
          <a:ln>
            <a:noFill/>
          </a:ln>
        </p:spPr>
        <p:txBody>
          <a:bodyPr anchorCtr="0" anchor="t" bIns="91425" lIns="91425" rIns="91425" tIns="91425">
            <a:noAutofit/>
          </a:bodyPr>
          <a:lstStyle/>
          <a:p>
            <a:pPr lvl="0" rtl="0">
              <a:lnSpc>
                <a:spcPct val="115000"/>
              </a:lnSpc>
              <a:spcBef>
                <a:spcPts val="0"/>
              </a:spcBef>
              <a:buClr>
                <a:schemeClr val="dk1"/>
              </a:buClr>
              <a:buSzPct val="100000"/>
              <a:buFont typeface="Arial"/>
              <a:buNone/>
            </a:pPr>
            <a:r>
              <a:rPr lang="en-US" sz="1100">
                <a:solidFill>
                  <a:schemeClr val="dk1"/>
                </a:solidFill>
              </a:rPr>
              <a:t>Our mission is to supply the strategies, tools, and information to help Local Marketing Agencies succeed in this dynamic, growing space! We share our experiences and the experiences of other seasoned pros to help you:</a:t>
            </a:r>
          </a:p>
          <a:p>
            <a:pPr lvl="0" rtl="0">
              <a:lnSpc>
                <a:spcPct val="115000"/>
              </a:lnSpc>
              <a:spcBef>
                <a:spcPts val="0"/>
              </a:spcBef>
              <a:buClr>
                <a:schemeClr val="dk1"/>
              </a:buClr>
              <a:buFont typeface="Arial"/>
              <a:buNone/>
            </a:pPr>
            <a:r>
              <a:t/>
            </a:r>
            <a:endParaRPr sz="1100">
              <a:solidFill>
                <a:schemeClr val="dk1"/>
              </a:solidFill>
            </a:endParaRPr>
          </a:p>
          <a:p>
            <a:pPr indent="-228600" lvl="0" marL="457200" rtl="0">
              <a:lnSpc>
                <a:spcPct val="115000"/>
              </a:lnSpc>
              <a:spcBef>
                <a:spcPts val="0"/>
              </a:spcBef>
              <a:buClr>
                <a:schemeClr val="dk1"/>
              </a:buClr>
              <a:buSzPct val="100000"/>
            </a:pPr>
            <a:r>
              <a:rPr lang="en-US" sz="1100">
                <a:solidFill>
                  <a:schemeClr val="dk1"/>
                </a:solidFill>
              </a:rPr>
              <a:t>Find more clients faster and with less effort</a:t>
            </a:r>
          </a:p>
          <a:p>
            <a:pPr indent="-228600" lvl="0" marL="457200" rtl="0">
              <a:lnSpc>
                <a:spcPct val="115000"/>
              </a:lnSpc>
              <a:spcBef>
                <a:spcPts val="0"/>
              </a:spcBef>
              <a:buClr>
                <a:schemeClr val="dk1"/>
              </a:buClr>
              <a:buSzPct val="100000"/>
            </a:pPr>
            <a:r>
              <a:rPr lang="en-US" sz="1100">
                <a:solidFill>
                  <a:schemeClr val="dk1"/>
                </a:solidFill>
              </a:rPr>
              <a:t>Structure your services packages for maximum profit</a:t>
            </a:r>
          </a:p>
          <a:p>
            <a:pPr indent="-228600" lvl="0" marL="457200" rtl="0">
              <a:lnSpc>
                <a:spcPct val="115000"/>
              </a:lnSpc>
              <a:spcBef>
                <a:spcPts val="0"/>
              </a:spcBef>
              <a:buClr>
                <a:schemeClr val="dk1"/>
              </a:buClr>
              <a:buSzPct val="100000"/>
            </a:pPr>
            <a:r>
              <a:rPr lang="en-US" sz="1100">
                <a:solidFill>
                  <a:schemeClr val="dk1"/>
                </a:solidFill>
              </a:rPr>
              <a:t>Create recurring revenue that rolls in whether you make it to the office or not</a:t>
            </a:r>
          </a:p>
          <a:p>
            <a:pPr indent="-228600" lvl="0" marL="457200" rtl="0">
              <a:lnSpc>
                <a:spcPct val="115000"/>
              </a:lnSpc>
              <a:spcBef>
                <a:spcPts val="0"/>
              </a:spcBef>
              <a:buClr>
                <a:schemeClr val="dk1"/>
              </a:buClr>
              <a:buSzPct val="100000"/>
            </a:pPr>
            <a:r>
              <a:rPr lang="en-US" sz="1100">
                <a:solidFill>
                  <a:schemeClr val="dk1"/>
                </a:solidFill>
              </a:rPr>
              <a:t>Use the right tools to automate work, minimize administration and reduce overhead</a:t>
            </a:r>
          </a:p>
          <a:p>
            <a:pPr indent="-228600" lvl="0" marL="457200" rtl="0">
              <a:lnSpc>
                <a:spcPct val="115000"/>
              </a:lnSpc>
              <a:spcBef>
                <a:spcPts val="0"/>
              </a:spcBef>
              <a:buClr>
                <a:schemeClr val="dk1"/>
              </a:buClr>
              <a:buSzPct val="100000"/>
            </a:pPr>
            <a:r>
              <a:rPr lang="en-US" sz="1100">
                <a:solidFill>
                  <a:schemeClr val="dk1"/>
                </a:solidFill>
              </a:rPr>
              <a:t>Outsource work so you can free up as much of your time as possible</a:t>
            </a:r>
          </a:p>
          <a:p>
            <a:pPr indent="-228600" lvl="0" marL="457200" rtl="0">
              <a:lnSpc>
                <a:spcPct val="115000"/>
              </a:lnSpc>
              <a:spcBef>
                <a:spcPts val="0"/>
              </a:spcBef>
              <a:buClr>
                <a:schemeClr val="dk1"/>
              </a:buClr>
              <a:buSzPct val="100000"/>
            </a:pPr>
            <a:r>
              <a:rPr lang="en-US" sz="1100">
                <a:solidFill>
                  <a:schemeClr val="dk1"/>
                </a:solidFill>
              </a:rPr>
              <a:t>Manage your business for efficiency, profitability, and fun!</a:t>
            </a:r>
          </a:p>
          <a:p>
            <a:pPr lvl="0" rtl="0">
              <a:lnSpc>
                <a:spcPct val="115000"/>
              </a:lnSpc>
              <a:spcBef>
                <a:spcPts val="0"/>
              </a:spcBef>
              <a:buClr>
                <a:schemeClr val="dk1"/>
              </a:buClr>
              <a:buFont typeface="Arial"/>
              <a:buNone/>
            </a:pPr>
            <a:r>
              <a:t/>
            </a:r>
            <a:endParaRPr sz="1100">
              <a:solidFill>
                <a:schemeClr val="dk1"/>
              </a:solidFill>
            </a:endParaRPr>
          </a:p>
          <a:p>
            <a:pPr lvl="0" rtl="0">
              <a:lnSpc>
                <a:spcPct val="115000"/>
              </a:lnSpc>
              <a:spcBef>
                <a:spcPts val="0"/>
              </a:spcBef>
              <a:buClr>
                <a:schemeClr val="dk1"/>
              </a:buClr>
              <a:buSzPct val="100000"/>
              <a:buFont typeface="Arial"/>
              <a:buNone/>
            </a:pPr>
            <a:r>
              <a:rPr b="1" lang="en-US" sz="1100">
                <a:solidFill>
                  <a:schemeClr val="dk1"/>
                </a:solidFill>
              </a:rPr>
              <a:t>Why do we do this?</a:t>
            </a:r>
          </a:p>
          <a:p>
            <a:pPr lvl="0" rtl="0">
              <a:lnSpc>
                <a:spcPct val="115000"/>
              </a:lnSpc>
              <a:spcBef>
                <a:spcPts val="0"/>
              </a:spcBef>
              <a:buClr>
                <a:schemeClr val="dk1"/>
              </a:buClr>
              <a:buFont typeface="Arial"/>
              <a:buNone/>
            </a:pPr>
            <a:r>
              <a:t/>
            </a:r>
            <a:endParaRPr sz="1100">
              <a:solidFill>
                <a:schemeClr val="dk1"/>
              </a:solidFill>
            </a:endParaRPr>
          </a:p>
          <a:p>
            <a:pPr lvl="0" rtl="0">
              <a:lnSpc>
                <a:spcPct val="115000"/>
              </a:lnSpc>
              <a:spcBef>
                <a:spcPts val="0"/>
              </a:spcBef>
              <a:buClr>
                <a:schemeClr val="dk1"/>
              </a:buClr>
              <a:buSzPct val="100000"/>
              <a:buFont typeface="Arial"/>
              <a:buNone/>
            </a:pPr>
            <a:r>
              <a:rPr lang="en-US" sz="1100">
                <a:solidFill>
                  <a:schemeClr val="dk1"/>
                </a:solidFill>
              </a:rPr>
              <a:t>We are passionate believers in the power of entrepreneurship to change the lives of individuals, families and entire communities. We believe that entrepreneurs and the businesses they create and operate are the economic engine of the world.</a:t>
            </a:r>
          </a:p>
          <a:p>
            <a:pPr lvl="0" rtl="0">
              <a:lnSpc>
                <a:spcPct val="115000"/>
              </a:lnSpc>
              <a:spcBef>
                <a:spcPts val="0"/>
              </a:spcBef>
              <a:buClr>
                <a:schemeClr val="dk1"/>
              </a:buClr>
              <a:buFont typeface="Arial"/>
              <a:buNone/>
            </a:pPr>
            <a:r>
              <a:t/>
            </a:r>
            <a:endParaRPr sz="1100">
              <a:solidFill>
                <a:schemeClr val="dk1"/>
              </a:solidFill>
            </a:endParaRPr>
          </a:p>
          <a:p>
            <a:pPr lvl="0" rtl="0">
              <a:lnSpc>
                <a:spcPct val="115000"/>
              </a:lnSpc>
              <a:spcBef>
                <a:spcPts val="0"/>
              </a:spcBef>
              <a:buClr>
                <a:schemeClr val="dk1"/>
              </a:buClr>
              <a:buSzPct val="100000"/>
              <a:buFont typeface="Arial"/>
              <a:buNone/>
            </a:pPr>
            <a:r>
              <a:rPr lang="en-US" sz="1100">
                <a:solidFill>
                  <a:schemeClr val="dk1"/>
                </a:solidFill>
              </a:rPr>
              <a:t>More than that, owning a business provides the sense of accountability, pride of ownership, and sense of dignity that makes people and communities stronger. This is our way of contributing to the entrepreneurial dream! </a:t>
            </a: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9" name="Shape 179"/>
        <p:cNvGrpSpPr/>
        <p:nvPr/>
      </p:nvGrpSpPr>
      <p:grpSpPr>
        <a:xfrm>
          <a:off x="0" y="0"/>
          <a:ext cx="0" cy="0"/>
          <a:chOff x="0" y="0"/>
          <a:chExt cx="0" cy="0"/>
        </a:xfrm>
      </p:grpSpPr>
      <p:sp>
        <p:nvSpPr>
          <p:cNvPr id="180" name="Shape 180"/>
          <p:cNvSpPr txBox="1"/>
          <p:nvPr>
            <p:ph type="title"/>
          </p:nvPr>
        </p:nvSpPr>
        <p:spPr>
          <a:xfrm>
            <a:off x="457200" y="205979"/>
            <a:ext cx="8229600" cy="857400"/>
          </a:xfrm>
          <a:prstGeom prst="rect">
            <a:avLst/>
          </a:prstGeom>
        </p:spPr>
        <p:txBody>
          <a:bodyPr anchorCtr="0" anchor="ctr" bIns="91425" lIns="91425" rIns="91425" tIns="91425">
            <a:noAutofit/>
          </a:bodyPr>
          <a:lstStyle/>
          <a:p>
            <a:pPr>
              <a:spcBef>
                <a:spcPts val="0"/>
              </a:spcBef>
              <a:buNone/>
            </a:pPr>
            <a:r>
              <a:t/>
            </a:r>
            <a:endParaRPr/>
          </a:p>
        </p:txBody>
      </p:sp>
      <p:sp>
        <p:nvSpPr>
          <p:cNvPr id="181" name="Shape 181"/>
          <p:cNvSpPr txBox="1"/>
          <p:nvPr>
            <p:ph idx="1" type="body"/>
          </p:nvPr>
        </p:nvSpPr>
        <p:spPr>
          <a:xfrm>
            <a:off x="457200" y="1200150"/>
            <a:ext cx="8229600" cy="3394500"/>
          </a:xfrm>
          <a:prstGeom prst="rect">
            <a:avLst/>
          </a:prstGeom>
        </p:spPr>
        <p:txBody>
          <a:bodyPr anchorCtr="0" anchor="t" bIns="91425" lIns="91425" rIns="91425" tIns="91425">
            <a:noAutofit/>
          </a:bodyPr>
          <a:lstStyle/>
          <a:p>
            <a:pPr>
              <a:spcBef>
                <a:spcPts val="0"/>
              </a:spcBef>
              <a:buNone/>
            </a:pPr>
            <a:r>
              <a:t/>
            </a:r>
            <a:endParaRPr/>
          </a:p>
        </p:txBody>
      </p:sp>
      <p:pic>
        <p:nvPicPr>
          <p:cNvPr id="182" name="Shape 182"/>
          <p:cNvPicPr preferRelativeResize="0"/>
          <p:nvPr/>
        </p:nvPicPr>
        <p:blipFill>
          <a:blip r:embed="rId3">
            <a:alphaModFix/>
          </a:blip>
          <a:stretch>
            <a:fillRect/>
          </a:stretch>
        </p:blipFill>
        <p:spPr>
          <a:xfrm>
            <a:off x="0" y="0"/>
            <a:ext cx="9144000" cy="5143500"/>
          </a:xfrm>
          <a:prstGeom prst="rect">
            <a:avLst/>
          </a:prstGeom>
          <a:noFill/>
          <a:ln>
            <a:noFill/>
          </a:ln>
        </p:spPr>
      </p:pic>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7" name="Shape 187"/>
        <p:cNvGrpSpPr/>
        <p:nvPr/>
      </p:nvGrpSpPr>
      <p:grpSpPr>
        <a:xfrm>
          <a:off x="0" y="0"/>
          <a:ext cx="0" cy="0"/>
          <a:chOff x="0" y="0"/>
          <a:chExt cx="0" cy="0"/>
        </a:xfrm>
      </p:grpSpPr>
      <p:sp>
        <p:nvSpPr>
          <p:cNvPr id="188" name="Shape 188"/>
          <p:cNvSpPr txBox="1"/>
          <p:nvPr>
            <p:ph idx="1" type="body"/>
          </p:nvPr>
        </p:nvSpPr>
        <p:spPr>
          <a:xfrm>
            <a:off x="671912" y="720417"/>
            <a:ext cx="7943100" cy="2742900"/>
          </a:xfrm>
          <a:prstGeom prst="rect">
            <a:avLst/>
          </a:prstGeom>
          <a:noFill/>
          <a:ln>
            <a:noFill/>
          </a:ln>
        </p:spPr>
        <p:txBody>
          <a:bodyPr anchorCtr="0" anchor="ctr" bIns="45700" lIns="91425" rIns="91425" tIns="45700">
            <a:noAutofit/>
          </a:bodyPr>
          <a:lstStyle/>
          <a:p>
            <a:pPr indent="0" lvl="0" marL="0" marR="0" rtl="0" algn="ctr">
              <a:spcBef>
                <a:spcPts val="0"/>
              </a:spcBef>
              <a:buClr>
                <a:srgbClr val="666666"/>
              </a:buClr>
              <a:buSzPct val="25000"/>
              <a:buFont typeface="Arial"/>
              <a:buNone/>
            </a:pPr>
            <a:r>
              <a:rPr b="1" lang="en-US" sz="4800">
                <a:solidFill>
                  <a:srgbClr val="376092"/>
                </a:solidFill>
                <a:latin typeface="Helvetica Neue"/>
                <a:ea typeface="Helvetica Neue"/>
                <a:cs typeface="Helvetica Neue"/>
                <a:sym typeface="Helvetica Neue"/>
              </a:rPr>
              <a:t>Take State Bicycle Company as an example.</a:t>
            </a:r>
          </a:p>
        </p:txBody>
      </p:sp>
      <p:sp>
        <p:nvSpPr>
          <p:cNvPr id="189" name="Shape 189"/>
          <p:cNvSpPr txBox="1"/>
          <p:nvPr/>
        </p:nvSpPr>
        <p:spPr>
          <a:xfrm>
            <a:off x="1978325" y="3065100"/>
            <a:ext cx="5417699" cy="575099"/>
          </a:xfrm>
          <a:prstGeom prst="rect">
            <a:avLst/>
          </a:prstGeom>
          <a:noFill/>
          <a:ln>
            <a:noFill/>
          </a:ln>
        </p:spPr>
        <p:txBody>
          <a:bodyPr anchorCtr="0" anchor="t" bIns="91425" lIns="91425" rIns="91425" tIns="91425">
            <a:noAutofit/>
          </a:bodyPr>
          <a:lstStyle/>
          <a:p>
            <a:pPr lvl="0" rtl="0" algn="ctr">
              <a:spcBef>
                <a:spcPts val="0"/>
              </a:spcBef>
              <a:buNone/>
            </a:pPr>
            <a:r>
              <a:rPr lang="en-US" sz="3600">
                <a:solidFill>
                  <a:srgbClr val="666666"/>
                </a:solidFill>
                <a:latin typeface="Just Another Hand"/>
                <a:ea typeface="Just Another Hand"/>
                <a:cs typeface="Just Another Hand"/>
                <a:sym typeface="Just Another Hand"/>
              </a:rPr>
              <a:t>They sell messenger bikes that cost several thousands of dollars...that’s a small niche!</a:t>
            </a:r>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alphaModFix/>
          </a:blip>
          <a:stretch>
            <a:fillRect b="0" l="0" r="0" t="0"/>
          </a:stretch>
        </a:blipFill>
      </p:bgPr>
    </p:bg>
    <p:spTree>
      <p:nvGrpSpPr>
        <p:cNvPr id="193" name="Shape 193"/>
        <p:cNvGrpSpPr/>
        <p:nvPr/>
      </p:nvGrpSpPr>
      <p:grpSpPr>
        <a:xfrm>
          <a:off x="0" y="0"/>
          <a:ext cx="0" cy="0"/>
          <a:chOff x="0" y="0"/>
          <a:chExt cx="0" cy="0"/>
        </a:xfrm>
      </p:grpSpPr>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8" name="Shape 198"/>
        <p:cNvGrpSpPr/>
        <p:nvPr/>
      </p:nvGrpSpPr>
      <p:grpSpPr>
        <a:xfrm>
          <a:off x="0" y="0"/>
          <a:ext cx="0" cy="0"/>
          <a:chOff x="0" y="0"/>
          <a:chExt cx="0" cy="0"/>
        </a:xfrm>
      </p:grpSpPr>
      <p:sp>
        <p:nvSpPr>
          <p:cNvPr id="199" name="Shape 199"/>
          <p:cNvSpPr txBox="1"/>
          <p:nvPr>
            <p:ph idx="1" type="body"/>
          </p:nvPr>
        </p:nvSpPr>
        <p:spPr>
          <a:xfrm>
            <a:off x="661362" y="728492"/>
            <a:ext cx="7943100" cy="2742900"/>
          </a:xfrm>
          <a:prstGeom prst="rect">
            <a:avLst/>
          </a:prstGeom>
          <a:noFill/>
          <a:ln>
            <a:noFill/>
          </a:ln>
        </p:spPr>
        <p:txBody>
          <a:bodyPr anchorCtr="0" anchor="ctr" bIns="45700" lIns="91425" rIns="91425" tIns="45700">
            <a:noAutofit/>
          </a:bodyPr>
          <a:lstStyle/>
          <a:p>
            <a:pPr indent="-228600" lvl="0" marL="457200" marR="0" rtl="0">
              <a:lnSpc>
                <a:spcPct val="100000"/>
              </a:lnSpc>
              <a:spcBef>
                <a:spcPts val="0"/>
              </a:spcBef>
              <a:buClr>
                <a:srgbClr val="376092"/>
              </a:buClr>
              <a:buSzPct val="100000"/>
              <a:buFont typeface="Helvetica Neue"/>
            </a:pPr>
            <a:r>
              <a:rPr b="1" lang="en-US" sz="3600">
                <a:solidFill>
                  <a:srgbClr val="376092"/>
                </a:solidFill>
                <a:latin typeface="Helvetica Neue"/>
                <a:ea typeface="Helvetica Neue"/>
                <a:cs typeface="Helvetica Neue"/>
                <a:sym typeface="Helvetica Neue"/>
              </a:rPr>
              <a:t>Fans of specific products</a:t>
            </a:r>
          </a:p>
          <a:p>
            <a:pPr indent="-228600" lvl="0" marL="457200" marR="0" rtl="0">
              <a:lnSpc>
                <a:spcPct val="100000"/>
              </a:lnSpc>
              <a:spcBef>
                <a:spcPts val="0"/>
              </a:spcBef>
              <a:buClr>
                <a:srgbClr val="376092"/>
              </a:buClr>
              <a:buSzPct val="100000"/>
              <a:buFont typeface="Helvetica Neue"/>
            </a:pPr>
            <a:r>
              <a:rPr b="1" lang="en-US" sz="3600">
                <a:solidFill>
                  <a:srgbClr val="376092"/>
                </a:solidFill>
                <a:latin typeface="Helvetica Neue"/>
                <a:ea typeface="Helvetica Neue"/>
                <a:cs typeface="Helvetica Neue"/>
                <a:sym typeface="Helvetica Neue"/>
              </a:rPr>
              <a:t>That listen to certain music</a:t>
            </a:r>
          </a:p>
          <a:p>
            <a:pPr indent="-228600" lvl="0" marL="457200" marR="0" rtl="0">
              <a:lnSpc>
                <a:spcPct val="100000"/>
              </a:lnSpc>
              <a:spcBef>
                <a:spcPts val="0"/>
              </a:spcBef>
              <a:buClr>
                <a:srgbClr val="376092"/>
              </a:buClr>
              <a:buSzPct val="100000"/>
              <a:buFont typeface="Helvetica Neue"/>
            </a:pPr>
            <a:r>
              <a:rPr b="1" lang="en-US" sz="3600">
                <a:solidFill>
                  <a:srgbClr val="376092"/>
                </a:solidFill>
                <a:latin typeface="Helvetica Neue"/>
                <a:ea typeface="Helvetica Neue"/>
                <a:cs typeface="Helvetica Neue"/>
                <a:sym typeface="Helvetica Neue"/>
              </a:rPr>
              <a:t>And live in certain cities</a:t>
            </a:r>
          </a:p>
          <a:p>
            <a:pPr indent="-228600" lvl="0" marL="457200" marR="0" rtl="0">
              <a:lnSpc>
                <a:spcPct val="100000"/>
              </a:lnSpc>
              <a:spcBef>
                <a:spcPts val="0"/>
              </a:spcBef>
              <a:buClr>
                <a:srgbClr val="376092"/>
              </a:buClr>
              <a:buSzPct val="100000"/>
              <a:buFont typeface="Helvetica Neue"/>
            </a:pPr>
            <a:r>
              <a:rPr b="1" lang="en-US" sz="3600">
                <a:solidFill>
                  <a:srgbClr val="376092"/>
                </a:solidFill>
                <a:latin typeface="Helvetica Neue"/>
                <a:ea typeface="Helvetica Neue"/>
                <a:cs typeface="Helvetica Neue"/>
                <a:sym typeface="Helvetica Neue"/>
              </a:rPr>
              <a:t>With certain incomes </a:t>
            </a:r>
          </a:p>
        </p:txBody>
      </p:sp>
      <p:sp>
        <p:nvSpPr>
          <p:cNvPr id="200" name="Shape 200"/>
          <p:cNvSpPr txBox="1"/>
          <p:nvPr/>
        </p:nvSpPr>
        <p:spPr>
          <a:xfrm>
            <a:off x="2387325" y="226900"/>
            <a:ext cx="4558800" cy="575099"/>
          </a:xfrm>
          <a:prstGeom prst="rect">
            <a:avLst/>
          </a:prstGeom>
          <a:noFill/>
          <a:ln>
            <a:noFill/>
          </a:ln>
        </p:spPr>
        <p:txBody>
          <a:bodyPr anchorCtr="0" anchor="t" bIns="91425" lIns="91425" rIns="91425" tIns="91425">
            <a:noAutofit/>
          </a:bodyPr>
          <a:lstStyle/>
          <a:p>
            <a:pPr lvl="0" rtl="0" algn="ctr">
              <a:spcBef>
                <a:spcPts val="0"/>
              </a:spcBef>
              <a:buNone/>
            </a:pPr>
            <a:r>
              <a:rPr lang="en-US" sz="3600">
                <a:solidFill>
                  <a:srgbClr val="666666"/>
                </a:solidFill>
                <a:latin typeface="Just Another Hand"/>
                <a:ea typeface="Just Another Hand"/>
                <a:cs typeface="Just Another Hand"/>
                <a:sym typeface="Just Another Hand"/>
              </a:rPr>
              <a:t>By targeting...</a:t>
            </a:r>
          </a:p>
        </p:txBody>
      </p:sp>
      <p:sp>
        <p:nvSpPr>
          <p:cNvPr id="201" name="Shape 201"/>
          <p:cNvSpPr txBox="1"/>
          <p:nvPr/>
        </p:nvSpPr>
        <p:spPr>
          <a:xfrm>
            <a:off x="1678275" y="3181175"/>
            <a:ext cx="5976900" cy="575099"/>
          </a:xfrm>
          <a:prstGeom prst="rect">
            <a:avLst/>
          </a:prstGeom>
          <a:noFill/>
          <a:ln>
            <a:noFill/>
          </a:ln>
        </p:spPr>
        <p:txBody>
          <a:bodyPr anchorCtr="0" anchor="t" bIns="91425" lIns="91425" rIns="91425" tIns="91425">
            <a:noAutofit/>
          </a:bodyPr>
          <a:lstStyle/>
          <a:p>
            <a:pPr lvl="0" rtl="0" algn="ctr">
              <a:spcBef>
                <a:spcPts val="0"/>
              </a:spcBef>
              <a:buNone/>
            </a:pPr>
            <a:r>
              <a:rPr lang="en-US" sz="3600">
                <a:solidFill>
                  <a:srgbClr val="666666"/>
                </a:solidFill>
                <a:latin typeface="Just Another Hand"/>
                <a:ea typeface="Just Another Hand"/>
                <a:cs typeface="Just Another Hand"/>
                <a:sym typeface="Just Another Hand"/>
              </a:rPr>
              <a:t>They’ve been able to find and profitably sell to their exact target audience at a cost that would be </a:t>
            </a:r>
            <a:r>
              <a:rPr lang="en-US" sz="3600" u="sng">
                <a:solidFill>
                  <a:srgbClr val="666666"/>
                </a:solidFill>
                <a:latin typeface="Just Another Hand"/>
                <a:ea typeface="Just Another Hand"/>
                <a:cs typeface="Just Another Hand"/>
                <a:sym typeface="Just Another Hand"/>
              </a:rPr>
              <a:t>impossible</a:t>
            </a:r>
            <a:r>
              <a:rPr lang="en-US" sz="3600">
                <a:solidFill>
                  <a:srgbClr val="666666"/>
                </a:solidFill>
                <a:latin typeface="Just Another Hand"/>
                <a:ea typeface="Just Another Hand"/>
                <a:cs typeface="Just Another Hand"/>
                <a:sym typeface="Just Another Hand"/>
              </a:rPr>
              <a:t> via any other form of advertising!</a:t>
            </a:r>
          </a:p>
        </p:txBody>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5" name="Shape 205"/>
        <p:cNvGrpSpPr/>
        <p:nvPr/>
      </p:nvGrpSpPr>
      <p:grpSpPr>
        <a:xfrm>
          <a:off x="0" y="0"/>
          <a:ext cx="0" cy="0"/>
          <a:chOff x="0" y="0"/>
          <a:chExt cx="0" cy="0"/>
        </a:xfrm>
      </p:grpSpPr>
      <p:sp>
        <p:nvSpPr>
          <p:cNvPr id="206" name="Shape 206"/>
          <p:cNvSpPr txBox="1"/>
          <p:nvPr>
            <p:ph idx="1" type="body"/>
          </p:nvPr>
        </p:nvSpPr>
        <p:spPr>
          <a:xfrm>
            <a:off x="671912" y="720417"/>
            <a:ext cx="7943100" cy="2742900"/>
          </a:xfrm>
          <a:prstGeom prst="rect">
            <a:avLst/>
          </a:prstGeom>
          <a:noFill/>
          <a:ln>
            <a:noFill/>
          </a:ln>
        </p:spPr>
        <p:txBody>
          <a:bodyPr anchorCtr="0" anchor="ctr" bIns="45700" lIns="91425" rIns="91425" tIns="45700">
            <a:noAutofit/>
          </a:bodyPr>
          <a:lstStyle/>
          <a:p>
            <a:pPr indent="0" lvl="0" marL="0" marR="0" rtl="0" algn="ctr">
              <a:spcBef>
                <a:spcPts val="0"/>
              </a:spcBef>
              <a:buClr>
                <a:srgbClr val="666666"/>
              </a:buClr>
              <a:buSzPct val="25000"/>
              <a:buFont typeface="Arial"/>
              <a:buNone/>
            </a:pPr>
            <a:r>
              <a:rPr b="1" lang="en-US" sz="4800">
                <a:solidFill>
                  <a:srgbClr val="376092"/>
                </a:solidFill>
                <a:latin typeface="Helvetica Neue"/>
                <a:ea typeface="Helvetica Neue"/>
                <a:cs typeface="Helvetica Neue"/>
                <a:sym typeface="Helvetica Neue"/>
              </a:rPr>
              <a:t>Brendan’s Irish Pub and Restaurant</a:t>
            </a:r>
          </a:p>
        </p:txBody>
      </p:sp>
      <p:sp>
        <p:nvSpPr>
          <p:cNvPr id="207" name="Shape 207"/>
          <p:cNvSpPr txBox="1"/>
          <p:nvPr/>
        </p:nvSpPr>
        <p:spPr>
          <a:xfrm>
            <a:off x="1978325" y="3065100"/>
            <a:ext cx="5417699" cy="575099"/>
          </a:xfrm>
          <a:prstGeom prst="rect">
            <a:avLst/>
          </a:prstGeom>
          <a:noFill/>
          <a:ln>
            <a:noFill/>
          </a:ln>
        </p:spPr>
        <p:txBody>
          <a:bodyPr anchorCtr="0" anchor="t" bIns="91425" lIns="91425" rIns="91425" tIns="91425">
            <a:noAutofit/>
          </a:bodyPr>
          <a:lstStyle/>
          <a:p>
            <a:pPr lvl="0" rtl="0" algn="ctr">
              <a:spcBef>
                <a:spcPts val="0"/>
              </a:spcBef>
              <a:buNone/>
            </a:pPr>
            <a:r>
              <a:rPr lang="en-US" sz="3600">
                <a:solidFill>
                  <a:srgbClr val="666666"/>
                </a:solidFill>
                <a:latin typeface="Just Another Hand"/>
                <a:ea typeface="Just Another Hand"/>
                <a:cs typeface="Just Another Hand"/>
                <a:sym typeface="Just Another Hand"/>
              </a:rPr>
              <a:t>Located in the incredibly competitive Southern California restaurant market.</a:t>
            </a:r>
          </a:p>
        </p:txBody>
      </p:sp>
      <p:sp>
        <p:nvSpPr>
          <p:cNvPr id="208" name="Shape 208"/>
          <p:cNvSpPr txBox="1"/>
          <p:nvPr/>
        </p:nvSpPr>
        <p:spPr>
          <a:xfrm>
            <a:off x="1978325" y="398075"/>
            <a:ext cx="5417699" cy="575099"/>
          </a:xfrm>
          <a:prstGeom prst="rect">
            <a:avLst/>
          </a:prstGeom>
          <a:noFill/>
          <a:ln>
            <a:noFill/>
          </a:ln>
        </p:spPr>
        <p:txBody>
          <a:bodyPr anchorCtr="0" anchor="t" bIns="91425" lIns="91425" rIns="91425" tIns="91425">
            <a:noAutofit/>
          </a:bodyPr>
          <a:lstStyle/>
          <a:p>
            <a:pPr lvl="0" rtl="0" algn="ctr">
              <a:spcBef>
                <a:spcPts val="0"/>
              </a:spcBef>
              <a:buNone/>
            </a:pPr>
            <a:r>
              <a:rPr lang="en-US" sz="3600">
                <a:solidFill>
                  <a:srgbClr val="666666"/>
                </a:solidFill>
                <a:latin typeface="Just Another Hand"/>
                <a:ea typeface="Just Another Hand"/>
                <a:cs typeface="Just Another Hand"/>
                <a:sym typeface="Just Another Hand"/>
              </a:rPr>
              <a:t>Or how about...</a:t>
            </a:r>
          </a:p>
        </p:txBody>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2" name="Shape 212"/>
        <p:cNvGrpSpPr/>
        <p:nvPr/>
      </p:nvGrpSpPr>
      <p:grpSpPr>
        <a:xfrm>
          <a:off x="0" y="0"/>
          <a:ext cx="0" cy="0"/>
          <a:chOff x="0" y="0"/>
          <a:chExt cx="0" cy="0"/>
        </a:xfrm>
      </p:grpSpPr>
      <p:pic>
        <p:nvPicPr>
          <p:cNvPr id="213" name="Shape 213"/>
          <p:cNvPicPr preferRelativeResize="0"/>
          <p:nvPr/>
        </p:nvPicPr>
        <p:blipFill>
          <a:blip r:embed="rId3">
            <a:alphaModFix/>
          </a:blip>
          <a:stretch>
            <a:fillRect/>
          </a:stretch>
        </p:blipFill>
        <p:spPr>
          <a:xfrm>
            <a:off x="1804828" y="0"/>
            <a:ext cx="5534342" cy="5143498"/>
          </a:xfrm>
          <a:prstGeom prst="rect">
            <a:avLst/>
          </a:prstGeom>
          <a:noFill/>
          <a:ln>
            <a:noFill/>
          </a:ln>
        </p:spPr>
      </p:pic>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7" name="Shape 217"/>
        <p:cNvGrpSpPr/>
        <p:nvPr/>
      </p:nvGrpSpPr>
      <p:grpSpPr>
        <a:xfrm>
          <a:off x="0" y="0"/>
          <a:ext cx="0" cy="0"/>
          <a:chOff x="0" y="0"/>
          <a:chExt cx="0" cy="0"/>
        </a:xfrm>
      </p:grpSpPr>
      <p:sp>
        <p:nvSpPr>
          <p:cNvPr id="218" name="Shape 218"/>
          <p:cNvSpPr txBox="1"/>
          <p:nvPr>
            <p:ph idx="1" type="body"/>
          </p:nvPr>
        </p:nvSpPr>
        <p:spPr>
          <a:xfrm>
            <a:off x="650812" y="971142"/>
            <a:ext cx="7943100" cy="2742900"/>
          </a:xfrm>
          <a:prstGeom prst="rect">
            <a:avLst/>
          </a:prstGeom>
          <a:noFill/>
          <a:ln>
            <a:noFill/>
          </a:ln>
        </p:spPr>
        <p:txBody>
          <a:bodyPr anchorCtr="0" anchor="ctr" bIns="45700" lIns="91425" rIns="91425" tIns="45700">
            <a:noAutofit/>
          </a:bodyPr>
          <a:lstStyle/>
          <a:p>
            <a:pPr indent="-228600" lvl="0" marL="457200" marR="0" rtl="0">
              <a:lnSpc>
                <a:spcPct val="100000"/>
              </a:lnSpc>
              <a:spcBef>
                <a:spcPts val="0"/>
              </a:spcBef>
              <a:buClr>
                <a:srgbClr val="376092"/>
              </a:buClr>
              <a:buFont typeface="Helvetica Neue"/>
            </a:pPr>
            <a:r>
              <a:rPr b="1" lang="en-US">
                <a:solidFill>
                  <a:srgbClr val="376092"/>
                </a:solidFill>
                <a:latin typeface="Helvetica Neue"/>
                <a:ea typeface="Helvetica Neue"/>
                <a:cs typeface="Helvetica Neue"/>
                <a:sym typeface="Helvetica Neue"/>
              </a:rPr>
              <a:t>Build a list of over 3,000 fans </a:t>
            </a:r>
            <a:r>
              <a:rPr b="1" lang="en-US" u="sng">
                <a:solidFill>
                  <a:srgbClr val="376092"/>
                </a:solidFill>
                <a:latin typeface="Helvetica Neue"/>
                <a:ea typeface="Helvetica Neue"/>
                <a:cs typeface="Helvetica Neue"/>
                <a:sym typeface="Helvetica Neue"/>
              </a:rPr>
              <a:t>before they ever opened their doors</a:t>
            </a:r>
            <a:r>
              <a:rPr b="1" lang="en-US">
                <a:solidFill>
                  <a:srgbClr val="376092"/>
                </a:solidFill>
                <a:latin typeface="Helvetica Neue"/>
                <a:ea typeface="Helvetica Neue"/>
                <a:cs typeface="Helvetica Neue"/>
                <a:sym typeface="Helvetica Neue"/>
              </a:rPr>
              <a:t>!</a:t>
            </a:r>
          </a:p>
          <a:p>
            <a:pPr indent="-228600" lvl="0" marL="457200" marR="0" rtl="0">
              <a:lnSpc>
                <a:spcPct val="100000"/>
              </a:lnSpc>
              <a:spcBef>
                <a:spcPts val="0"/>
              </a:spcBef>
              <a:buClr>
                <a:srgbClr val="376092"/>
              </a:buClr>
              <a:buFont typeface="Helvetica Neue"/>
            </a:pPr>
            <a:r>
              <a:rPr b="1" lang="en-US">
                <a:solidFill>
                  <a:srgbClr val="376092"/>
                </a:solidFill>
                <a:latin typeface="Helvetica Neue"/>
                <a:ea typeface="Helvetica Neue"/>
                <a:cs typeface="Helvetica Neue"/>
                <a:sym typeface="Helvetica Neue"/>
              </a:rPr>
              <a:t>Continue to market to them using contests, theme parties, and weekly specials.</a:t>
            </a:r>
          </a:p>
        </p:txBody>
      </p:sp>
      <p:sp>
        <p:nvSpPr>
          <p:cNvPr id="219" name="Shape 219"/>
          <p:cNvSpPr txBox="1"/>
          <p:nvPr/>
        </p:nvSpPr>
        <p:spPr>
          <a:xfrm>
            <a:off x="2387325" y="290200"/>
            <a:ext cx="4558800" cy="575099"/>
          </a:xfrm>
          <a:prstGeom prst="rect">
            <a:avLst/>
          </a:prstGeom>
          <a:noFill/>
          <a:ln>
            <a:noFill/>
          </a:ln>
        </p:spPr>
        <p:txBody>
          <a:bodyPr anchorCtr="0" anchor="t" bIns="91425" lIns="91425" rIns="91425" tIns="91425">
            <a:noAutofit/>
          </a:bodyPr>
          <a:lstStyle/>
          <a:p>
            <a:pPr lvl="0" rtl="0" algn="ctr">
              <a:spcBef>
                <a:spcPts val="0"/>
              </a:spcBef>
              <a:buNone/>
            </a:pPr>
            <a:r>
              <a:rPr lang="en-US" sz="3600">
                <a:solidFill>
                  <a:srgbClr val="666666"/>
                </a:solidFill>
                <a:latin typeface="Just Another Hand"/>
                <a:ea typeface="Just Another Hand"/>
                <a:cs typeface="Just Another Hand"/>
                <a:sym typeface="Just Another Hand"/>
              </a:rPr>
              <a:t>They were able to...</a:t>
            </a:r>
          </a:p>
        </p:txBody>
      </p:sp>
      <p:sp>
        <p:nvSpPr>
          <p:cNvPr id="220" name="Shape 220"/>
          <p:cNvSpPr txBox="1"/>
          <p:nvPr/>
        </p:nvSpPr>
        <p:spPr>
          <a:xfrm>
            <a:off x="1678275" y="3481875"/>
            <a:ext cx="5976900" cy="575099"/>
          </a:xfrm>
          <a:prstGeom prst="rect">
            <a:avLst/>
          </a:prstGeom>
          <a:noFill/>
          <a:ln>
            <a:noFill/>
          </a:ln>
        </p:spPr>
        <p:txBody>
          <a:bodyPr anchorCtr="0" anchor="t" bIns="91425" lIns="91425" rIns="91425" tIns="91425">
            <a:noAutofit/>
          </a:bodyPr>
          <a:lstStyle/>
          <a:p>
            <a:pPr lvl="0" rtl="0" algn="ctr">
              <a:spcBef>
                <a:spcPts val="0"/>
              </a:spcBef>
              <a:buNone/>
            </a:pPr>
            <a:r>
              <a:rPr lang="en-US" sz="3600">
                <a:solidFill>
                  <a:srgbClr val="666666"/>
                </a:solidFill>
                <a:latin typeface="Just Another Hand"/>
                <a:ea typeface="Just Another Hand"/>
                <a:cs typeface="Just Another Hand"/>
                <a:sym typeface="Just Another Hand"/>
              </a:rPr>
              <a:t>As a result, they’ve been </a:t>
            </a:r>
            <a:r>
              <a:rPr lang="en-US" sz="3600" u="sng">
                <a:solidFill>
                  <a:srgbClr val="666666"/>
                </a:solidFill>
                <a:latin typeface="Just Another Hand"/>
                <a:ea typeface="Just Another Hand"/>
                <a:cs typeface="Just Another Hand"/>
                <a:sym typeface="Just Another Hand"/>
              </a:rPr>
              <a:t>packed</a:t>
            </a:r>
            <a:r>
              <a:rPr lang="en-US" sz="3600">
                <a:solidFill>
                  <a:srgbClr val="666666"/>
                </a:solidFill>
                <a:latin typeface="Just Another Hand"/>
                <a:ea typeface="Just Another Hand"/>
                <a:cs typeface="Just Another Hand"/>
                <a:sym typeface="Just Another Hand"/>
              </a:rPr>
              <a:t> and </a:t>
            </a:r>
            <a:r>
              <a:rPr lang="en-US" sz="3600" u="sng">
                <a:solidFill>
                  <a:srgbClr val="666666"/>
                </a:solidFill>
                <a:latin typeface="Just Another Hand"/>
                <a:ea typeface="Just Another Hand"/>
                <a:cs typeface="Just Another Hand"/>
                <a:sym typeface="Just Another Hand"/>
              </a:rPr>
              <a:t>profitable</a:t>
            </a:r>
            <a:r>
              <a:rPr lang="en-US" sz="3600">
                <a:solidFill>
                  <a:srgbClr val="666666"/>
                </a:solidFill>
                <a:latin typeface="Just Another Hand"/>
                <a:ea typeface="Just Another Hand"/>
                <a:cs typeface="Just Another Hand"/>
                <a:sym typeface="Just Another Hand"/>
              </a:rPr>
              <a:t> from the day they opened their doors!</a:t>
            </a:r>
          </a:p>
        </p:txBody>
      </p:sp>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4" name="Shape 224"/>
        <p:cNvGrpSpPr/>
        <p:nvPr/>
      </p:nvGrpSpPr>
      <p:grpSpPr>
        <a:xfrm>
          <a:off x="0" y="0"/>
          <a:ext cx="0" cy="0"/>
          <a:chOff x="0" y="0"/>
          <a:chExt cx="0" cy="0"/>
        </a:xfrm>
      </p:grpSpPr>
      <p:sp>
        <p:nvSpPr>
          <p:cNvPr id="225" name="Shape 225"/>
          <p:cNvSpPr txBox="1"/>
          <p:nvPr>
            <p:ph idx="1" type="body"/>
          </p:nvPr>
        </p:nvSpPr>
        <p:spPr>
          <a:xfrm>
            <a:off x="713287" y="933242"/>
            <a:ext cx="7683900" cy="3402899"/>
          </a:xfrm>
          <a:prstGeom prst="rect">
            <a:avLst/>
          </a:prstGeom>
          <a:noFill/>
          <a:ln>
            <a:noFill/>
          </a:ln>
        </p:spPr>
        <p:txBody>
          <a:bodyPr anchorCtr="0" anchor="ctr" bIns="45700" lIns="91425" rIns="91425" tIns="45700">
            <a:noAutofit/>
          </a:bodyPr>
          <a:lstStyle/>
          <a:p>
            <a:pPr indent="0" lvl="0" marL="0" marR="0" rtl="0" algn="l">
              <a:lnSpc>
                <a:spcPct val="115000"/>
              </a:lnSpc>
              <a:spcBef>
                <a:spcPts val="720"/>
              </a:spcBef>
              <a:buClr>
                <a:srgbClr val="376092"/>
              </a:buClr>
              <a:buSzPct val="25000"/>
              <a:buFont typeface="Arial"/>
              <a:buNone/>
            </a:pPr>
            <a:r>
              <a:rPr b="1" lang="en-US" sz="3600">
                <a:solidFill>
                  <a:schemeClr val="dk2"/>
                </a:solidFill>
                <a:latin typeface="Helvetica Neue"/>
                <a:ea typeface="Helvetica Neue"/>
                <a:cs typeface="Helvetica Neue"/>
                <a:sym typeface="Helvetica Neue"/>
              </a:rPr>
              <a:t>These are just two examples of</a:t>
            </a:r>
            <a:r>
              <a:rPr b="1" lang="en-US" sz="3600">
                <a:solidFill>
                  <a:srgbClr val="376092"/>
                </a:solidFill>
                <a:latin typeface="Helvetica Neue"/>
                <a:ea typeface="Helvetica Neue"/>
                <a:cs typeface="Helvetica Neue"/>
                <a:sym typeface="Helvetica Neue"/>
              </a:rPr>
              <a:t> the power of marketing on Facebook! </a:t>
            </a:r>
            <a:r>
              <a:rPr b="1" lang="en-US" sz="3600">
                <a:solidFill>
                  <a:schemeClr val="dk2"/>
                </a:solidFill>
                <a:latin typeface="Helvetica Neue"/>
                <a:ea typeface="Helvetica Neue"/>
                <a:cs typeface="Helvetica Neue"/>
                <a:sym typeface="Helvetica Neue"/>
              </a:rPr>
              <a:t>Now let’s look at...</a:t>
            </a:r>
            <a:r>
              <a:rPr b="1" baseline="0" i="0" lang="en-US" sz="3600" u="none" cap="none" strike="noStrike">
                <a:solidFill>
                  <a:schemeClr val="dk2"/>
                </a:solidFill>
                <a:latin typeface="Helvetica Neue"/>
                <a:ea typeface="Helvetica Neue"/>
                <a:cs typeface="Helvetica Neue"/>
                <a:sym typeface="Helvetica Neue"/>
              </a:rPr>
              <a:t> </a:t>
            </a:r>
          </a:p>
        </p:txBody>
      </p:sp>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9" name="Shape 229"/>
        <p:cNvGrpSpPr/>
        <p:nvPr/>
      </p:nvGrpSpPr>
      <p:grpSpPr>
        <a:xfrm>
          <a:off x="0" y="0"/>
          <a:ext cx="0" cy="0"/>
          <a:chOff x="0" y="0"/>
          <a:chExt cx="0" cy="0"/>
        </a:xfrm>
      </p:grpSpPr>
      <p:pic>
        <p:nvPicPr>
          <p:cNvPr id="230" name="Shape 230"/>
          <p:cNvPicPr preferRelativeResize="0"/>
          <p:nvPr/>
        </p:nvPicPr>
        <p:blipFill rotWithShape="1">
          <a:blip r:embed="rId3">
            <a:alphaModFix/>
          </a:blip>
          <a:srcRect b="0" l="89" r="99" t="0"/>
          <a:stretch/>
        </p:blipFill>
        <p:spPr>
          <a:xfrm>
            <a:off x="0" y="0"/>
            <a:ext cx="9144001" cy="5143499"/>
          </a:xfrm>
          <a:prstGeom prst="rect">
            <a:avLst/>
          </a:prstGeom>
          <a:noFill/>
          <a:ln>
            <a:noFill/>
          </a:ln>
        </p:spPr>
      </p:pic>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4" name="Shape 234"/>
        <p:cNvGrpSpPr/>
        <p:nvPr/>
      </p:nvGrpSpPr>
      <p:grpSpPr>
        <a:xfrm>
          <a:off x="0" y="0"/>
          <a:ext cx="0" cy="0"/>
          <a:chOff x="0" y="0"/>
          <a:chExt cx="0" cy="0"/>
        </a:xfrm>
      </p:grpSpPr>
      <p:sp>
        <p:nvSpPr>
          <p:cNvPr id="235" name="Shape 235"/>
          <p:cNvSpPr txBox="1"/>
          <p:nvPr>
            <p:ph type="title"/>
          </p:nvPr>
        </p:nvSpPr>
        <p:spPr>
          <a:xfrm>
            <a:off x="457200" y="790429"/>
            <a:ext cx="8229600"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Create an awesome page!</a:t>
            </a:r>
          </a:p>
        </p:txBody>
      </p:sp>
      <p:sp>
        <p:nvSpPr>
          <p:cNvPr id="236" name="Shape 236"/>
          <p:cNvSpPr txBox="1"/>
          <p:nvPr>
            <p:ph idx="1" type="body"/>
          </p:nvPr>
        </p:nvSpPr>
        <p:spPr>
          <a:xfrm>
            <a:off x="457200" y="1784600"/>
            <a:ext cx="8229600" cy="3394472"/>
          </a:xfrm>
          <a:prstGeom prst="rect">
            <a:avLst/>
          </a:prstGeom>
          <a:noFill/>
          <a:ln>
            <a:noFill/>
          </a:ln>
        </p:spPr>
        <p:txBody>
          <a:bodyPr anchorCtr="0" anchor="t" bIns="45700" lIns="91425" rIns="91425" tIns="45700">
            <a:noAutofit/>
          </a:bodyPr>
          <a:lstStyle/>
          <a:p>
            <a:pPr indent="-342900" lvl="0" marL="342900" marR="0" rtl="0" algn="l">
              <a:spcBef>
                <a:spcPts val="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Make it visually appealing</a:t>
            </a:r>
          </a:p>
          <a:p>
            <a:pPr indent="-342900" lvl="0" marL="342900" marR="0" rtl="0" algn="l">
              <a:spcBef>
                <a:spcPts val="56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Include freebies and offers if appropriate</a:t>
            </a:r>
          </a:p>
          <a:p>
            <a:pPr indent="-342900" lvl="0" marL="342900" marR="0" rtl="0" algn="l">
              <a:spcBef>
                <a:spcPts val="56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Be ready to engage</a:t>
            </a:r>
          </a:p>
          <a:p>
            <a:pPr indent="-342900" lvl="0" marL="342900" marR="0" rtl="0" algn="l">
              <a:spcBef>
                <a:spcPts val="560"/>
              </a:spcBef>
              <a:buClr>
                <a:srgbClr val="666666"/>
              </a:buClr>
              <a:buSzPct val="100000"/>
              <a:buFont typeface="Arial"/>
              <a:buChar char="•"/>
            </a:pPr>
            <a:r>
              <a:rPr b="1" baseline="0" i="0" lang="en-US" sz="2800" u="none" cap="none" strike="noStrike">
                <a:solidFill>
                  <a:srgbClr val="666666"/>
                </a:solidFill>
                <a:latin typeface="Helvetica Neue"/>
                <a:ea typeface="Helvetica Neue"/>
                <a:cs typeface="Helvetica Neue"/>
                <a:sym typeface="Helvetica Neue"/>
              </a:rPr>
              <a:t>More engaged fans means you can more fully leverage FB’s advertising capabilities</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8" name="Shape 68"/>
        <p:cNvGrpSpPr/>
        <p:nvPr/>
      </p:nvGrpSpPr>
      <p:grpSpPr>
        <a:xfrm>
          <a:off x="0" y="0"/>
          <a:ext cx="0" cy="0"/>
          <a:chOff x="0" y="0"/>
          <a:chExt cx="0" cy="0"/>
        </a:xfrm>
      </p:grpSpPr>
      <p:sp>
        <p:nvSpPr>
          <p:cNvPr id="69" name="Shape 69"/>
          <p:cNvSpPr txBox="1"/>
          <p:nvPr/>
        </p:nvSpPr>
        <p:spPr>
          <a:xfrm>
            <a:off x="368700" y="542775"/>
            <a:ext cx="8406600" cy="591299"/>
          </a:xfrm>
          <a:prstGeom prst="rect">
            <a:avLst/>
          </a:prstGeom>
          <a:noFill/>
          <a:ln>
            <a:noFill/>
          </a:ln>
        </p:spPr>
        <p:txBody>
          <a:bodyPr anchorCtr="0" anchor="t" bIns="91425" lIns="91425" rIns="91425" tIns="91425">
            <a:noAutofit/>
          </a:bodyPr>
          <a:lstStyle/>
          <a:p>
            <a:pPr lvl="0" rtl="0">
              <a:spcBef>
                <a:spcPts val="0"/>
              </a:spcBef>
              <a:buNone/>
            </a:pPr>
            <a:r>
              <a:rPr b="1" lang="en-US" sz="3600">
                <a:solidFill>
                  <a:srgbClr val="376092"/>
                </a:solidFill>
                <a:latin typeface="Helvetica Neue"/>
                <a:ea typeface="Helvetica Neue"/>
                <a:cs typeface="Helvetica Neue"/>
                <a:sym typeface="Helvetica Neue"/>
              </a:rPr>
              <a:t>Intro</a:t>
            </a:r>
          </a:p>
        </p:txBody>
      </p:sp>
      <p:sp>
        <p:nvSpPr>
          <p:cNvPr id="70" name="Shape 70"/>
          <p:cNvSpPr txBox="1"/>
          <p:nvPr/>
        </p:nvSpPr>
        <p:spPr>
          <a:xfrm>
            <a:off x="520500" y="1229275"/>
            <a:ext cx="3984599" cy="3418200"/>
          </a:xfrm>
          <a:prstGeom prst="rect">
            <a:avLst/>
          </a:prstGeom>
          <a:noFill/>
          <a:ln>
            <a:noFill/>
          </a:ln>
        </p:spPr>
        <p:txBody>
          <a:bodyPr anchorCtr="0" anchor="t" bIns="91425" lIns="91425" rIns="91425" tIns="91425">
            <a:noAutofit/>
          </a:bodyPr>
          <a:lstStyle/>
          <a:p>
            <a:pPr lvl="0" rtl="0">
              <a:lnSpc>
                <a:spcPct val="115000"/>
              </a:lnSpc>
              <a:spcBef>
                <a:spcPts val="0"/>
              </a:spcBef>
              <a:buClr>
                <a:schemeClr val="dk1"/>
              </a:buClr>
              <a:buSzPct val="100000"/>
              <a:buFont typeface="Arial"/>
              <a:buNone/>
            </a:pPr>
            <a:r>
              <a:rPr lang="en-US" sz="1100">
                <a:solidFill>
                  <a:srgbClr val="666666"/>
                </a:solidFill>
              </a:rPr>
              <a:t>If you’re anything like the rest of the modern, internet-connected world, you’ve spent more than a little time on Facebook!</a:t>
            </a:r>
          </a:p>
          <a:p>
            <a:pPr lvl="0" rtl="0">
              <a:lnSpc>
                <a:spcPct val="115000"/>
              </a:lnSpc>
              <a:spcBef>
                <a:spcPts val="0"/>
              </a:spcBef>
              <a:buClr>
                <a:schemeClr val="dk1"/>
              </a:buClr>
              <a:buFont typeface="Arial"/>
              <a:buNone/>
            </a:pPr>
            <a:r>
              <a:t/>
            </a:r>
            <a:endParaRPr sz="1100">
              <a:solidFill>
                <a:srgbClr val="666666"/>
              </a:solidFill>
            </a:endParaRPr>
          </a:p>
          <a:p>
            <a:pPr lvl="0" rtl="0">
              <a:lnSpc>
                <a:spcPct val="115000"/>
              </a:lnSpc>
              <a:spcBef>
                <a:spcPts val="0"/>
              </a:spcBef>
              <a:buClr>
                <a:schemeClr val="dk1"/>
              </a:buClr>
              <a:buSzPct val="100000"/>
              <a:buFont typeface="Arial"/>
              <a:buNone/>
            </a:pPr>
            <a:r>
              <a:rPr lang="en-US" sz="1100">
                <a:solidFill>
                  <a:srgbClr val="666666"/>
                </a:solidFill>
              </a:rPr>
              <a:t>And even if you haven’t, you are well aware of it and the incredible impact it’s had on how people interact.</a:t>
            </a:r>
          </a:p>
          <a:p>
            <a:pPr lvl="0" rtl="0">
              <a:lnSpc>
                <a:spcPct val="115000"/>
              </a:lnSpc>
              <a:spcBef>
                <a:spcPts val="0"/>
              </a:spcBef>
              <a:buClr>
                <a:schemeClr val="dk1"/>
              </a:buClr>
              <a:buFont typeface="Arial"/>
              <a:buNone/>
            </a:pPr>
            <a:r>
              <a:t/>
            </a:r>
            <a:endParaRPr sz="1100">
              <a:solidFill>
                <a:srgbClr val="666666"/>
              </a:solidFill>
            </a:endParaRPr>
          </a:p>
          <a:p>
            <a:pPr lvl="0" rtl="0">
              <a:lnSpc>
                <a:spcPct val="115000"/>
              </a:lnSpc>
              <a:spcBef>
                <a:spcPts val="0"/>
              </a:spcBef>
              <a:buClr>
                <a:schemeClr val="dk1"/>
              </a:buClr>
              <a:buSzPct val="100000"/>
              <a:buFont typeface="Arial"/>
              <a:buNone/>
            </a:pPr>
            <a:r>
              <a:rPr lang="en-US" sz="1100">
                <a:solidFill>
                  <a:srgbClr val="666666"/>
                </a:solidFill>
              </a:rPr>
              <a:t>Even more, you’ve probably heard a story or two about a business that has experienced wild success from marketing on Facebook.</a:t>
            </a:r>
          </a:p>
          <a:p>
            <a:pPr lvl="0" rtl="0">
              <a:lnSpc>
                <a:spcPct val="115000"/>
              </a:lnSpc>
              <a:spcBef>
                <a:spcPts val="0"/>
              </a:spcBef>
              <a:buClr>
                <a:schemeClr val="dk1"/>
              </a:buClr>
              <a:buFont typeface="Arial"/>
              <a:buNone/>
            </a:pPr>
            <a:r>
              <a:t/>
            </a:r>
            <a:endParaRPr sz="1100">
              <a:solidFill>
                <a:srgbClr val="666666"/>
              </a:solidFill>
            </a:endParaRPr>
          </a:p>
          <a:p>
            <a:pPr lvl="0" rtl="0">
              <a:lnSpc>
                <a:spcPct val="115000"/>
              </a:lnSpc>
              <a:spcBef>
                <a:spcPts val="0"/>
              </a:spcBef>
              <a:buClr>
                <a:schemeClr val="dk1"/>
              </a:buClr>
              <a:buSzPct val="100000"/>
              <a:buFont typeface="Arial"/>
              <a:buNone/>
            </a:pPr>
            <a:r>
              <a:rPr lang="en-US" sz="1100">
                <a:solidFill>
                  <a:srgbClr val="666666"/>
                </a:solidFill>
              </a:rPr>
              <a:t>Well that’s what this report is all about.</a:t>
            </a:r>
          </a:p>
          <a:p>
            <a:pPr lvl="0" rtl="0">
              <a:lnSpc>
                <a:spcPct val="115000"/>
              </a:lnSpc>
              <a:spcBef>
                <a:spcPts val="0"/>
              </a:spcBef>
              <a:buClr>
                <a:schemeClr val="dk1"/>
              </a:buClr>
              <a:buFont typeface="Arial"/>
              <a:buNone/>
            </a:pPr>
            <a:r>
              <a:t/>
            </a:r>
            <a:endParaRPr sz="1100">
              <a:solidFill>
                <a:srgbClr val="666666"/>
              </a:solidFill>
            </a:endParaRPr>
          </a:p>
          <a:p>
            <a:pPr lvl="0" rtl="0">
              <a:lnSpc>
                <a:spcPct val="115000"/>
              </a:lnSpc>
              <a:spcBef>
                <a:spcPts val="0"/>
              </a:spcBef>
              <a:buClr>
                <a:schemeClr val="dk1"/>
              </a:buClr>
              <a:buSzPct val="100000"/>
              <a:buFont typeface="Arial"/>
              <a:buNone/>
            </a:pPr>
            <a:r>
              <a:rPr lang="en-US" sz="1100">
                <a:solidFill>
                  <a:srgbClr val="666666"/>
                </a:solidFill>
              </a:rPr>
              <a:t>We’re going to cover nine important reasons why you should be advertising your business on Facebook, and how to do it right!</a:t>
            </a:r>
          </a:p>
        </p:txBody>
      </p:sp>
      <p:pic>
        <p:nvPicPr>
          <p:cNvPr id="71" name="Shape 71"/>
          <p:cNvPicPr preferRelativeResize="0"/>
          <p:nvPr/>
        </p:nvPicPr>
        <p:blipFill>
          <a:blip r:embed="rId3">
            <a:alphaModFix/>
          </a:blip>
          <a:stretch>
            <a:fillRect/>
          </a:stretch>
        </p:blipFill>
        <p:spPr>
          <a:xfrm>
            <a:off x="5222573" y="1632550"/>
            <a:ext cx="3110949" cy="1077800"/>
          </a:xfrm>
          <a:prstGeom prst="rect">
            <a:avLst/>
          </a:prstGeom>
          <a:noFill/>
          <a:ln>
            <a:noFill/>
          </a:ln>
        </p:spPr>
      </p:pic>
    </p:spTree>
  </p:cSld>
  <p:clrMapOvr>
    <a:masterClrMapping/>
  </p:clrMapOvr>
  <p:transition spd="slow">
    <p:cut/>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0" name="Shape 240"/>
        <p:cNvGrpSpPr/>
        <p:nvPr/>
      </p:nvGrpSpPr>
      <p:grpSpPr>
        <a:xfrm>
          <a:off x="0" y="0"/>
          <a:ext cx="0" cy="0"/>
          <a:chOff x="0" y="0"/>
          <a:chExt cx="0" cy="0"/>
        </a:xfrm>
      </p:grpSpPr>
      <p:sp>
        <p:nvSpPr>
          <p:cNvPr id="241" name="Shape 241"/>
          <p:cNvSpPr txBox="1"/>
          <p:nvPr>
            <p:ph type="title"/>
          </p:nvPr>
        </p:nvSpPr>
        <p:spPr>
          <a:xfrm>
            <a:off x="457200" y="322947"/>
            <a:ext cx="8229600"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Do your research</a:t>
            </a:r>
          </a:p>
        </p:txBody>
      </p:sp>
      <p:sp>
        <p:nvSpPr>
          <p:cNvPr id="242" name="Shape 242"/>
          <p:cNvSpPr txBox="1"/>
          <p:nvPr>
            <p:ph idx="1" type="body"/>
          </p:nvPr>
        </p:nvSpPr>
        <p:spPr>
          <a:xfrm>
            <a:off x="457200" y="1317120"/>
            <a:ext cx="8229600" cy="3394472"/>
          </a:xfrm>
          <a:prstGeom prst="rect">
            <a:avLst/>
          </a:prstGeom>
          <a:noFill/>
          <a:ln>
            <a:noFill/>
          </a:ln>
        </p:spPr>
        <p:txBody>
          <a:bodyPr anchorCtr="0" anchor="t" bIns="45700" lIns="91425" rIns="91425" tIns="45700">
            <a:noAutofit/>
          </a:bodyPr>
          <a:lstStyle/>
          <a:p>
            <a:pPr indent="-342900" lvl="0" marL="342900" marR="0" rtl="0" algn="l">
              <a:spcBef>
                <a:spcPts val="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Take advantage of targeting!</a:t>
            </a:r>
          </a:p>
          <a:p>
            <a:pPr indent="-342900" lvl="0" marL="342900" marR="0" rtl="0" algn="l">
              <a:spcBef>
                <a:spcPts val="0"/>
              </a:spcBef>
              <a:buClr>
                <a:schemeClr val="dk2"/>
              </a:buClr>
              <a:buSzPct val="100000"/>
              <a:buFont typeface="Helvetica Neue"/>
              <a:buChar char="•"/>
            </a:pPr>
            <a:r>
              <a:rPr b="1" lang="en-US" sz="2800">
                <a:solidFill>
                  <a:schemeClr val="dk2"/>
                </a:solidFill>
                <a:latin typeface="Helvetica Neue"/>
                <a:ea typeface="Helvetica Neue"/>
                <a:cs typeface="Helvetica Neue"/>
                <a:sym typeface="Helvetica Neue"/>
              </a:rPr>
              <a:t>Use Facebook Audience Insights to find targets to pursue</a:t>
            </a:r>
          </a:p>
          <a:p>
            <a:pPr indent="-342900" lvl="0" marL="342900" marR="0" rtl="0" algn="l">
              <a:spcBef>
                <a:spcPts val="560"/>
              </a:spcBef>
              <a:buClr>
                <a:schemeClr val="dk2"/>
              </a:buClr>
              <a:buSzPct val="100000"/>
              <a:buFont typeface="Arial"/>
              <a:buChar char="•"/>
            </a:pPr>
            <a:r>
              <a:rPr b="1" lang="en-US" sz="2800">
                <a:solidFill>
                  <a:schemeClr val="dk2"/>
                </a:solidFill>
                <a:latin typeface="Helvetica Neue"/>
                <a:ea typeface="Helvetica Neue"/>
                <a:cs typeface="Helvetica Neue"/>
                <a:sym typeface="Helvetica Neue"/>
              </a:rPr>
              <a:t>Research your audience to get their</a:t>
            </a:r>
            <a:r>
              <a:rPr b="1" baseline="0" i="0" lang="en-US" sz="2800" u="none" cap="none" strike="noStrike">
                <a:solidFill>
                  <a:schemeClr val="dk2"/>
                </a:solidFill>
                <a:latin typeface="Helvetica Neue"/>
                <a:ea typeface="Helvetica Neue"/>
                <a:cs typeface="Helvetica Neue"/>
                <a:sym typeface="Helvetica Neue"/>
              </a:rPr>
              <a:t> demographic </a:t>
            </a:r>
            <a:r>
              <a:rPr b="1" lang="en-US" sz="2800">
                <a:solidFill>
                  <a:schemeClr val="dk2"/>
                </a:solidFill>
                <a:latin typeface="Helvetica Neue"/>
                <a:ea typeface="Helvetica Neue"/>
                <a:cs typeface="Helvetica Neue"/>
                <a:sym typeface="Helvetica Neue"/>
              </a:rPr>
              <a:t>makeup</a:t>
            </a:r>
            <a:r>
              <a:rPr b="1" baseline="0" i="0" lang="en-US" sz="2800" u="none" cap="none" strike="noStrike">
                <a:solidFill>
                  <a:schemeClr val="dk2"/>
                </a:solidFill>
                <a:latin typeface="Helvetica Neue"/>
                <a:ea typeface="Helvetica Neue"/>
                <a:cs typeface="Helvetica Neue"/>
                <a:sym typeface="Helvetica Neue"/>
              </a:rPr>
              <a:t> (even if you think you already know)</a:t>
            </a:r>
          </a:p>
          <a:p>
            <a:pPr indent="-342900" lvl="0" marL="342900" marR="0" rtl="0" algn="l">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What other websites and brands do they frequent?</a:t>
            </a:r>
          </a:p>
        </p:txBody>
      </p:sp>
    </p:spTree>
  </p:cSld>
  <p:clrMapOvr>
    <a:masterClrMapping/>
  </p:clrMapOvr>
  <p:transition spd="slow">
    <p:cut/>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6" name="Shape 246"/>
        <p:cNvGrpSpPr/>
        <p:nvPr/>
      </p:nvGrpSpPr>
      <p:grpSpPr>
        <a:xfrm>
          <a:off x="0" y="0"/>
          <a:ext cx="0" cy="0"/>
          <a:chOff x="0" y="0"/>
          <a:chExt cx="0" cy="0"/>
        </a:xfrm>
      </p:grpSpPr>
      <p:pic>
        <p:nvPicPr>
          <p:cNvPr id="247" name="Shape 247"/>
          <p:cNvPicPr preferRelativeResize="0"/>
          <p:nvPr/>
        </p:nvPicPr>
        <p:blipFill>
          <a:blip r:embed="rId3">
            <a:alphaModFix/>
          </a:blip>
          <a:stretch>
            <a:fillRect/>
          </a:stretch>
        </p:blipFill>
        <p:spPr>
          <a:xfrm>
            <a:off x="334450" y="221600"/>
            <a:ext cx="5118200" cy="2315875"/>
          </a:xfrm>
          <a:prstGeom prst="rect">
            <a:avLst/>
          </a:prstGeom>
          <a:noFill/>
          <a:ln cap="flat" cmpd="sng" w="19050">
            <a:solidFill>
              <a:srgbClr val="434343"/>
            </a:solidFill>
            <a:prstDash val="solid"/>
            <a:round/>
            <a:headEnd len="med" w="med" type="none"/>
            <a:tailEnd len="med" w="med" type="none"/>
          </a:ln>
        </p:spPr>
      </p:pic>
      <p:pic>
        <p:nvPicPr>
          <p:cNvPr id="248" name="Shape 248"/>
          <p:cNvPicPr preferRelativeResize="0"/>
          <p:nvPr/>
        </p:nvPicPr>
        <p:blipFill>
          <a:blip r:embed="rId4">
            <a:alphaModFix/>
          </a:blip>
          <a:stretch>
            <a:fillRect/>
          </a:stretch>
        </p:blipFill>
        <p:spPr>
          <a:xfrm>
            <a:off x="4494874" y="662650"/>
            <a:ext cx="4492024" cy="2920075"/>
          </a:xfrm>
          <a:prstGeom prst="rect">
            <a:avLst/>
          </a:prstGeom>
          <a:noFill/>
          <a:ln cap="flat" cmpd="sng" w="19050">
            <a:solidFill>
              <a:schemeClr val="dk2"/>
            </a:solidFill>
            <a:prstDash val="solid"/>
            <a:round/>
            <a:headEnd len="med" w="med" type="none"/>
            <a:tailEnd len="med" w="med" type="none"/>
          </a:ln>
        </p:spPr>
      </p:pic>
      <p:pic>
        <p:nvPicPr>
          <p:cNvPr id="249" name="Shape 249"/>
          <p:cNvPicPr preferRelativeResize="0"/>
          <p:nvPr/>
        </p:nvPicPr>
        <p:blipFill>
          <a:blip r:embed="rId5">
            <a:alphaModFix/>
          </a:blip>
          <a:stretch>
            <a:fillRect/>
          </a:stretch>
        </p:blipFill>
        <p:spPr>
          <a:xfrm>
            <a:off x="1475800" y="2907874"/>
            <a:ext cx="5091724" cy="2103875"/>
          </a:xfrm>
          <a:prstGeom prst="rect">
            <a:avLst/>
          </a:prstGeom>
          <a:noFill/>
          <a:ln cap="flat" cmpd="sng" w="19050">
            <a:solidFill>
              <a:srgbClr val="434343"/>
            </a:solidFill>
            <a:prstDash val="solid"/>
            <a:round/>
            <a:headEnd len="med" w="med" type="none"/>
            <a:tailEnd len="med" w="med" type="none"/>
          </a:ln>
        </p:spPr>
      </p:pic>
    </p:spTree>
  </p:cSld>
  <p:clrMapOvr>
    <a:masterClrMapping/>
  </p:clrMapOvr>
  <p:transition spd="slow">
    <p:cut/>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3" name="Shape 253"/>
        <p:cNvGrpSpPr/>
        <p:nvPr/>
      </p:nvGrpSpPr>
      <p:grpSpPr>
        <a:xfrm>
          <a:off x="0" y="0"/>
          <a:ext cx="0" cy="0"/>
          <a:chOff x="0" y="0"/>
          <a:chExt cx="0" cy="0"/>
        </a:xfrm>
      </p:grpSpPr>
      <p:sp>
        <p:nvSpPr>
          <p:cNvPr id="254" name="Shape 254"/>
          <p:cNvSpPr txBox="1"/>
          <p:nvPr>
            <p:ph type="title"/>
          </p:nvPr>
        </p:nvSpPr>
        <p:spPr>
          <a:xfrm>
            <a:off x="457200" y="205979"/>
            <a:ext cx="8229600"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lang="en-US">
                <a:solidFill>
                  <a:srgbClr val="376092"/>
                </a:solidFill>
                <a:latin typeface="Helvetica Neue"/>
                <a:ea typeface="Helvetica Neue"/>
                <a:cs typeface="Helvetica Neue"/>
                <a:sym typeface="Helvetica Neue"/>
              </a:rPr>
              <a:t>Target very specific audiences</a:t>
            </a:r>
          </a:p>
        </p:txBody>
      </p:sp>
      <p:sp>
        <p:nvSpPr>
          <p:cNvPr id="255" name="Shape 255"/>
          <p:cNvSpPr txBox="1"/>
          <p:nvPr>
            <p:ph idx="1" type="body"/>
          </p:nvPr>
        </p:nvSpPr>
        <p:spPr>
          <a:xfrm>
            <a:off x="457200" y="1200150"/>
            <a:ext cx="8229600" cy="3394472"/>
          </a:xfrm>
          <a:prstGeom prst="rect">
            <a:avLst/>
          </a:prstGeom>
          <a:noFill/>
          <a:ln>
            <a:noFill/>
          </a:ln>
        </p:spPr>
        <p:txBody>
          <a:bodyPr anchorCtr="0" anchor="t" bIns="45700" lIns="91425" rIns="91425" tIns="45700">
            <a:noAutofit/>
          </a:bodyPr>
          <a:lstStyle/>
          <a:p>
            <a:pPr indent="-342900" lvl="0" marL="342900" marR="0" rtl="0" algn="l">
              <a:spcBef>
                <a:spcPts val="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Women</a:t>
            </a:r>
          </a:p>
          <a:p>
            <a:pPr indent="-342900" lvl="0" marL="342900" marR="0" rtl="0" algn="l">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Professional</a:t>
            </a:r>
          </a:p>
          <a:p>
            <a:pPr indent="-342900" lvl="0" marL="342900" marR="0" rtl="0" algn="l">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Ages 30–35</a:t>
            </a:r>
          </a:p>
          <a:p>
            <a:pPr indent="-342900" lvl="0" marL="342900" marR="0" rtl="0" algn="l">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Lives in Bay Area</a:t>
            </a:r>
          </a:p>
          <a:p>
            <a:pPr indent="-342900" lvl="0" marL="342900" marR="0" rtl="0" algn="l">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Drives a Toyota</a:t>
            </a:r>
          </a:p>
          <a:p>
            <a:pPr indent="-342900" lvl="0" marL="342900" marR="0" rtl="0" algn="l">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Likes Oprah</a:t>
            </a:r>
          </a:p>
          <a:p>
            <a:pPr indent="-139700" lvl="0" marL="342900" marR="0" rtl="0" algn="l">
              <a:spcBef>
                <a:spcPts val="640"/>
              </a:spcBef>
              <a:buClr>
                <a:schemeClr val="dk1"/>
              </a:buClr>
              <a:buFont typeface="Arial"/>
              <a:buNone/>
            </a:pPr>
            <a:r>
              <a:t/>
            </a:r>
            <a:endParaRPr b="1" baseline="0" i="0" sz="3200" u="none" cap="none" strike="noStrike">
              <a:solidFill>
                <a:schemeClr val="dk1"/>
              </a:solidFill>
              <a:latin typeface="Helvetica Neue"/>
              <a:ea typeface="Helvetica Neue"/>
              <a:cs typeface="Helvetica Neue"/>
              <a:sym typeface="Helvetica Neue"/>
            </a:endParaRPr>
          </a:p>
          <a:p>
            <a:pPr indent="-139700" lvl="0" marL="342900" marR="0" rtl="0" algn="l">
              <a:spcBef>
                <a:spcPts val="640"/>
              </a:spcBef>
              <a:buClr>
                <a:schemeClr val="dk1"/>
              </a:buClr>
              <a:buFont typeface="Arial"/>
              <a:buNone/>
            </a:pPr>
            <a:r>
              <a:t/>
            </a:r>
            <a:endParaRPr b="1" baseline="0" i="0" sz="3200" u="none" cap="none" strike="noStrike">
              <a:solidFill>
                <a:schemeClr val="dk1"/>
              </a:solidFill>
              <a:latin typeface="Helvetica Neue"/>
              <a:ea typeface="Helvetica Neue"/>
              <a:cs typeface="Helvetica Neue"/>
              <a:sym typeface="Helvetica Neue"/>
            </a:endParaRPr>
          </a:p>
        </p:txBody>
      </p:sp>
      <p:pic>
        <p:nvPicPr>
          <p:cNvPr id="256" name="Shape 256"/>
          <p:cNvPicPr preferRelativeResize="0"/>
          <p:nvPr/>
        </p:nvPicPr>
        <p:blipFill>
          <a:blip r:embed="rId3">
            <a:alphaModFix/>
          </a:blip>
          <a:stretch>
            <a:fillRect/>
          </a:stretch>
        </p:blipFill>
        <p:spPr>
          <a:xfrm>
            <a:off x="4343848" y="1350950"/>
            <a:ext cx="4342948" cy="2895299"/>
          </a:xfrm>
          <a:prstGeom prst="rect">
            <a:avLst/>
          </a:prstGeom>
          <a:noFill/>
          <a:ln>
            <a:noFill/>
          </a:ln>
        </p:spPr>
      </p:pic>
    </p:spTree>
  </p:cSld>
  <p:clrMapOvr>
    <a:masterClrMapping/>
  </p:clrMapOvr>
  <p:transition spd="slow">
    <p:cut/>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0" name="Shape 260"/>
        <p:cNvGrpSpPr/>
        <p:nvPr/>
      </p:nvGrpSpPr>
      <p:grpSpPr>
        <a:xfrm>
          <a:off x="0" y="0"/>
          <a:ext cx="0" cy="0"/>
          <a:chOff x="0" y="0"/>
          <a:chExt cx="0" cy="0"/>
        </a:xfrm>
      </p:grpSpPr>
      <p:sp>
        <p:nvSpPr>
          <p:cNvPr id="261" name="Shape 261"/>
          <p:cNvSpPr txBox="1"/>
          <p:nvPr>
            <p:ph type="title"/>
          </p:nvPr>
        </p:nvSpPr>
        <p:spPr>
          <a:xfrm>
            <a:off x="457200" y="289529"/>
            <a:ext cx="8229600"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Tell them what to do</a:t>
            </a:r>
          </a:p>
        </p:txBody>
      </p:sp>
      <p:sp>
        <p:nvSpPr>
          <p:cNvPr id="262" name="Shape 262"/>
          <p:cNvSpPr txBox="1"/>
          <p:nvPr>
            <p:ph idx="1" type="body"/>
          </p:nvPr>
        </p:nvSpPr>
        <p:spPr>
          <a:xfrm>
            <a:off x="457200" y="1283700"/>
            <a:ext cx="5793890" cy="3394472"/>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buClr>
                <a:srgbClr val="666666"/>
              </a:buClr>
              <a:buSzPct val="25000"/>
              <a:buFont typeface="Arial"/>
              <a:buNone/>
            </a:pPr>
            <a:r>
              <a:rPr b="1" baseline="0" i="0" lang="en-US" sz="2800" u="none" cap="none" strike="noStrike">
                <a:solidFill>
                  <a:srgbClr val="666666"/>
                </a:solidFill>
                <a:latin typeface="Helvetica Neue"/>
                <a:ea typeface="Helvetica Neue"/>
                <a:cs typeface="Helvetica Neue"/>
                <a:sym typeface="Helvetica Neue"/>
              </a:rPr>
              <a:t>Include a clear </a:t>
            </a:r>
            <a:r>
              <a:rPr b="1" baseline="0" i="1" lang="en-US" sz="2800" u="none" cap="none" strike="noStrike">
                <a:solidFill>
                  <a:srgbClr val="666666"/>
                </a:solidFill>
                <a:latin typeface="Helvetica Neue"/>
                <a:ea typeface="Helvetica Neue"/>
                <a:cs typeface="Helvetica Neue"/>
                <a:sym typeface="Helvetica Neue"/>
              </a:rPr>
              <a:t>action</a:t>
            </a:r>
            <a:r>
              <a:rPr b="1" baseline="0" i="0" lang="en-US" sz="2800" u="none" cap="none" strike="noStrike">
                <a:solidFill>
                  <a:srgbClr val="666666"/>
                </a:solidFill>
                <a:latin typeface="Helvetica Neue"/>
                <a:ea typeface="Helvetica Neue"/>
                <a:cs typeface="Helvetica Neue"/>
                <a:sym typeface="Helvetica Neue"/>
              </a:rPr>
              <a:t> you want your audience to take in the body text of your ad</a:t>
            </a:r>
          </a:p>
          <a:p>
            <a:pPr indent="-158750" lvl="1" marL="742950" marR="0" rtl="0" algn="l">
              <a:lnSpc>
                <a:spcPct val="90000"/>
              </a:lnSpc>
              <a:spcBef>
                <a:spcPts val="400"/>
              </a:spcBef>
              <a:buClr>
                <a:schemeClr val="dk1"/>
              </a:buClr>
              <a:buFont typeface="Arial"/>
              <a:buNone/>
            </a:pPr>
            <a:r>
              <a:t/>
            </a:r>
            <a:endParaRPr b="1" baseline="0" i="0" sz="2000" u="none" cap="none" strike="noStrike">
              <a:solidFill>
                <a:schemeClr val="dk1"/>
              </a:solidFill>
              <a:latin typeface="Helvetica Neue"/>
              <a:ea typeface="Helvetica Neue"/>
              <a:cs typeface="Helvetica Neue"/>
              <a:sym typeface="Helvetica Neue"/>
            </a:endParaRPr>
          </a:p>
          <a:p>
            <a:pPr indent="-285750" lvl="1" marL="742950" marR="0" rtl="0" algn="l">
              <a:lnSpc>
                <a:spcPct val="90000"/>
              </a:lnSpc>
              <a:spcBef>
                <a:spcPts val="400"/>
              </a:spcBef>
              <a:buClr>
                <a:schemeClr val="dk2"/>
              </a:buClr>
              <a:buSzPct val="100000"/>
              <a:buFont typeface="Arial"/>
              <a:buChar char="–"/>
            </a:pPr>
            <a:r>
              <a:rPr b="1" baseline="0" i="0" lang="en-US" sz="2000" u="none" cap="none" strike="noStrike">
                <a:solidFill>
                  <a:schemeClr val="dk2"/>
                </a:solidFill>
                <a:latin typeface="Helvetica Neue"/>
                <a:ea typeface="Helvetica Neue"/>
                <a:cs typeface="Helvetica Neue"/>
                <a:sym typeface="Helvetica Neue"/>
              </a:rPr>
              <a:t>“Learn more”</a:t>
            </a:r>
          </a:p>
          <a:p>
            <a:pPr indent="-285750" lvl="1" marL="742950" marR="0" rtl="0" algn="l">
              <a:lnSpc>
                <a:spcPct val="90000"/>
              </a:lnSpc>
              <a:spcBef>
                <a:spcPts val="400"/>
              </a:spcBef>
              <a:buClr>
                <a:schemeClr val="dk2"/>
              </a:buClr>
              <a:buSzPct val="100000"/>
              <a:buFont typeface="Arial"/>
              <a:buChar char="–"/>
            </a:pPr>
            <a:r>
              <a:rPr b="1" baseline="0" i="0" lang="en-US" sz="2000" u="none" cap="none" strike="noStrike">
                <a:solidFill>
                  <a:schemeClr val="dk2"/>
                </a:solidFill>
                <a:latin typeface="Helvetica Neue"/>
                <a:ea typeface="Helvetica Neue"/>
                <a:cs typeface="Helvetica Neue"/>
                <a:sym typeface="Helvetica Neue"/>
              </a:rPr>
              <a:t>“Join us”</a:t>
            </a:r>
          </a:p>
          <a:p>
            <a:pPr indent="-285750" lvl="1" marL="742950" marR="0" rtl="0" algn="l">
              <a:lnSpc>
                <a:spcPct val="90000"/>
              </a:lnSpc>
              <a:spcBef>
                <a:spcPts val="400"/>
              </a:spcBef>
              <a:buClr>
                <a:srgbClr val="666666"/>
              </a:buClr>
              <a:buSzPct val="100000"/>
              <a:buFont typeface="Arial"/>
              <a:buChar char="–"/>
            </a:pPr>
            <a:r>
              <a:rPr b="1" baseline="0" i="0" lang="en-US" sz="2000" u="none" cap="none" strike="noStrike">
                <a:solidFill>
                  <a:srgbClr val="666666"/>
                </a:solidFill>
                <a:latin typeface="Helvetica Neue"/>
                <a:ea typeface="Helvetica Neue"/>
                <a:cs typeface="Helvetica Neue"/>
                <a:sym typeface="Helvetica Neue"/>
              </a:rPr>
              <a:t>“Click here”</a:t>
            </a:r>
          </a:p>
          <a:p>
            <a:pPr indent="-285750" lvl="1" marL="742950" marR="0" rtl="0" algn="l">
              <a:lnSpc>
                <a:spcPct val="90000"/>
              </a:lnSpc>
              <a:spcBef>
                <a:spcPts val="400"/>
              </a:spcBef>
              <a:buClr>
                <a:srgbClr val="666666"/>
              </a:buClr>
              <a:buSzPct val="100000"/>
              <a:buFont typeface="Arial"/>
              <a:buChar char="–"/>
            </a:pPr>
            <a:r>
              <a:rPr b="1" baseline="0" i="0" lang="en-US" sz="2000" u="none" cap="none" strike="noStrike">
                <a:solidFill>
                  <a:srgbClr val="666666"/>
                </a:solidFill>
                <a:latin typeface="Helvetica Neue"/>
                <a:ea typeface="Helvetica Neue"/>
                <a:cs typeface="Helvetica Neue"/>
                <a:sym typeface="Helvetica Neue"/>
              </a:rPr>
              <a:t>“Enter your email address”</a:t>
            </a:r>
          </a:p>
          <a:p>
            <a:pPr indent="-285750" lvl="1" marL="742950" marR="0" rtl="0" algn="l">
              <a:lnSpc>
                <a:spcPct val="90000"/>
              </a:lnSpc>
              <a:spcBef>
                <a:spcPts val="400"/>
              </a:spcBef>
              <a:buClr>
                <a:srgbClr val="666666"/>
              </a:buClr>
              <a:buSzPct val="100000"/>
              <a:buFont typeface="Arial"/>
              <a:buChar char="–"/>
            </a:pPr>
            <a:r>
              <a:rPr b="1" baseline="0" i="0" lang="en-US" sz="2000" u="none" cap="none" strike="noStrike">
                <a:solidFill>
                  <a:srgbClr val="666666"/>
                </a:solidFill>
                <a:latin typeface="Helvetica Neue"/>
                <a:ea typeface="Helvetica Neue"/>
                <a:cs typeface="Helvetica Neue"/>
                <a:sym typeface="Helvetica Neue"/>
              </a:rPr>
              <a:t>“Buy now”</a:t>
            </a:r>
          </a:p>
        </p:txBody>
      </p:sp>
      <p:pic>
        <p:nvPicPr>
          <p:cNvPr id="263" name="Shape 263"/>
          <p:cNvPicPr preferRelativeResize="0"/>
          <p:nvPr/>
        </p:nvPicPr>
        <p:blipFill>
          <a:blip r:embed="rId3">
            <a:alphaModFix/>
          </a:blip>
          <a:stretch>
            <a:fillRect/>
          </a:stretch>
        </p:blipFill>
        <p:spPr>
          <a:xfrm>
            <a:off x="5168874" y="2258200"/>
            <a:ext cx="3589900" cy="2576175"/>
          </a:xfrm>
          <a:prstGeom prst="rect">
            <a:avLst/>
          </a:prstGeom>
          <a:noFill/>
          <a:ln cap="flat" cmpd="sng" w="19050">
            <a:solidFill>
              <a:srgbClr val="434343"/>
            </a:solidFill>
            <a:prstDash val="solid"/>
            <a:round/>
            <a:headEnd len="med" w="med" type="none"/>
            <a:tailEnd len="med" w="med" type="none"/>
          </a:ln>
        </p:spPr>
      </p:pic>
    </p:spTree>
  </p:cSld>
  <p:clrMapOvr>
    <a:masterClrMapping/>
  </p:clrMapOvr>
  <p:transition spd="slow">
    <p:cut/>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7" name="Shape 267"/>
        <p:cNvGrpSpPr/>
        <p:nvPr/>
      </p:nvGrpSpPr>
      <p:grpSpPr>
        <a:xfrm>
          <a:off x="0" y="0"/>
          <a:ext cx="0" cy="0"/>
          <a:chOff x="0" y="0"/>
          <a:chExt cx="0" cy="0"/>
        </a:xfrm>
      </p:grpSpPr>
      <p:sp>
        <p:nvSpPr>
          <p:cNvPr id="268" name="Shape 268"/>
          <p:cNvSpPr txBox="1"/>
          <p:nvPr>
            <p:ph type="title"/>
          </p:nvPr>
        </p:nvSpPr>
        <p:spPr>
          <a:xfrm>
            <a:off x="465554" y="1008053"/>
            <a:ext cx="8229600"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Appeal to self-interest</a:t>
            </a:r>
          </a:p>
        </p:txBody>
      </p:sp>
      <p:sp>
        <p:nvSpPr>
          <p:cNvPr id="269" name="Shape 269"/>
          <p:cNvSpPr txBox="1"/>
          <p:nvPr>
            <p:ph idx="1" type="body"/>
          </p:nvPr>
        </p:nvSpPr>
        <p:spPr>
          <a:xfrm>
            <a:off x="465554" y="2002225"/>
            <a:ext cx="5651572" cy="2125109"/>
          </a:xfrm>
          <a:prstGeom prst="rect">
            <a:avLst/>
          </a:prstGeom>
          <a:noFill/>
          <a:ln>
            <a:noFill/>
          </a:ln>
        </p:spPr>
        <p:txBody>
          <a:bodyPr anchorCtr="0" anchor="t" bIns="45700" lIns="91425" rIns="91425" tIns="45700">
            <a:noAutofit/>
          </a:bodyPr>
          <a:lstStyle/>
          <a:p>
            <a:pPr indent="0" lvl="0" marL="0" marR="0" rtl="0" algn="l">
              <a:spcBef>
                <a:spcPts val="0"/>
              </a:spcBef>
              <a:buClr>
                <a:srgbClr val="666666"/>
              </a:buClr>
              <a:buSzPct val="25000"/>
              <a:buFont typeface="Arial"/>
              <a:buNone/>
            </a:pPr>
            <a:r>
              <a:rPr b="1" baseline="0" i="0" lang="en-US" sz="2800" u="none" cap="none" strike="noStrike">
                <a:solidFill>
                  <a:srgbClr val="666666"/>
                </a:solidFill>
                <a:latin typeface="Helvetica Neue"/>
                <a:ea typeface="Helvetica Neue"/>
                <a:cs typeface="Helvetica Neue"/>
                <a:sym typeface="Helvetica Neue"/>
              </a:rPr>
              <a:t>Highlight any benefits, sales or similar specials that your business is offering</a:t>
            </a:r>
          </a:p>
        </p:txBody>
      </p:sp>
      <p:pic>
        <p:nvPicPr>
          <p:cNvPr id="270" name="Shape 270"/>
          <p:cNvPicPr preferRelativeResize="0"/>
          <p:nvPr>
            <p:ph idx="2" type="body"/>
          </p:nvPr>
        </p:nvPicPr>
        <p:blipFill rotWithShape="1">
          <a:blip r:embed="rId3">
            <a:alphaModFix/>
          </a:blip>
          <a:srcRect b="0" l="-21736" r="-21736" t="0"/>
          <a:stretch/>
        </p:blipFill>
        <p:spPr>
          <a:xfrm>
            <a:off x="6117124" y="1865299"/>
            <a:ext cx="2577900" cy="2166899"/>
          </a:xfrm>
          <a:prstGeom prst="rect">
            <a:avLst/>
          </a:prstGeom>
          <a:noFill/>
          <a:ln>
            <a:noFill/>
          </a:ln>
        </p:spPr>
      </p:pic>
    </p:spTree>
  </p:cSld>
  <p:clrMapOvr>
    <a:masterClrMapping/>
  </p:clrMapOvr>
  <p:transition spd="slow">
    <p:cut/>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4" name="Shape 274"/>
        <p:cNvGrpSpPr/>
        <p:nvPr/>
      </p:nvGrpSpPr>
      <p:grpSpPr>
        <a:xfrm>
          <a:off x="0" y="0"/>
          <a:ext cx="0" cy="0"/>
          <a:chOff x="0" y="0"/>
          <a:chExt cx="0" cy="0"/>
        </a:xfrm>
      </p:grpSpPr>
      <p:sp>
        <p:nvSpPr>
          <p:cNvPr id="275" name="Shape 275"/>
          <p:cNvSpPr txBox="1"/>
          <p:nvPr>
            <p:ph type="title"/>
          </p:nvPr>
        </p:nvSpPr>
        <p:spPr>
          <a:xfrm>
            <a:off x="457200" y="364722"/>
            <a:ext cx="8229600" cy="85740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Use eye-catching imagery</a:t>
            </a:r>
          </a:p>
        </p:txBody>
      </p:sp>
      <p:sp>
        <p:nvSpPr>
          <p:cNvPr id="276" name="Shape 276"/>
          <p:cNvSpPr txBox="1"/>
          <p:nvPr>
            <p:ph idx="1" type="body"/>
          </p:nvPr>
        </p:nvSpPr>
        <p:spPr>
          <a:xfrm>
            <a:off x="457200" y="1221970"/>
            <a:ext cx="8229600" cy="3394500"/>
          </a:xfrm>
          <a:prstGeom prst="rect">
            <a:avLst/>
          </a:prstGeom>
          <a:noFill/>
          <a:ln>
            <a:noFill/>
          </a:ln>
        </p:spPr>
        <p:txBody>
          <a:bodyPr anchorCtr="0" anchor="t" bIns="45700" lIns="91425" rIns="91425" tIns="45700">
            <a:noAutofit/>
          </a:bodyPr>
          <a:lstStyle/>
          <a:p>
            <a:pPr indent="0" lvl="0" marL="0" marR="0" rtl="0" algn="l">
              <a:lnSpc>
                <a:spcPct val="80000"/>
              </a:lnSpc>
              <a:spcBef>
                <a:spcPts val="0"/>
              </a:spcBef>
              <a:buClr>
                <a:srgbClr val="666666"/>
              </a:buClr>
              <a:buSzPct val="25000"/>
              <a:buFont typeface="Arial"/>
              <a:buNone/>
            </a:pPr>
            <a:r>
              <a:rPr b="1" baseline="0" i="0" lang="en-US" sz="2800" u="none" cap="none" strike="noStrike">
                <a:solidFill>
                  <a:srgbClr val="666666"/>
                </a:solidFill>
                <a:latin typeface="Helvetica Neue"/>
                <a:ea typeface="Helvetica Neue"/>
                <a:cs typeface="Helvetica Neue"/>
                <a:sym typeface="Helvetica Neue"/>
              </a:rPr>
              <a:t>Always:</a:t>
            </a:r>
          </a:p>
          <a:p>
            <a:pPr indent="-285750" lvl="1" marL="742950" marR="0" rtl="0" algn="l">
              <a:lnSpc>
                <a:spcPct val="80000"/>
              </a:lnSpc>
              <a:spcBef>
                <a:spcPts val="390"/>
              </a:spcBef>
              <a:buClr>
                <a:srgbClr val="666666"/>
              </a:buClr>
              <a:buSzPct val="97500"/>
              <a:buFont typeface="Arial"/>
              <a:buChar char="–"/>
            </a:pPr>
            <a:r>
              <a:rPr b="1" baseline="0" i="0" lang="en-US" sz="1950" u="none" cap="none" strike="noStrike">
                <a:solidFill>
                  <a:srgbClr val="666666"/>
                </a:solidFill>
                <a:latin typeface="Helvetica Neue"/>
                <a:ea typeface="Helvetica Neue"/>
                <a:cs typeface="Helvetica Neue"/>
                <a:sym typeface="Helvetica Neue"/>
              </a:rPr>
              <a:t>Uncluttered</a:t>
            </a:r>
          </a:p>
          <a:p>
            <a:pPr indent="-285750" lvl="1" marL="742950" marR="0" rtl="0" algn="l">
              <a:lnSpc>
                <a:spcPct val="80000"/>
              </a:lnSpc>
              <a:spcBef>
                <a:spcPts val="390"/>
              </a:spcBef>
              <a:buClr>
                <a:srgbClr val="666666"/>
              </a:buClr>
              <a:buSzPct val="97500"/>
              <a:buFont typeface="Arial"/>
              <a:buChar char="–"/>
            </a:pPr>
            <a:r>
              <a:rPr b="1" baseline="0" i="0" lang="en-US" sz="1950" u="none" cap="none" strike="noStrike">
                <a:solidFill>
                  <a:srgbClr val="666666"/>
                </a:solidFill>
                <a:latin typeface="Helvetica Neue"/>
                <a:ea typeface="Helvetica Neue"/>
                <a:cs typeface="Helvetica Neue"/>
                <a:sym typeface="Helvetica Neue"/>
              </a:rPr>
              <a:t>Evocative</a:t>
            </a:r>
          </a:p>
          <a:p>
            <a:pPr indent="-285750" lvl="1" marL="742950" marR="0" rtl="0" algn="l">
              <a:lnSpc>
                <a:spcPct val="80000"/>
              </a:lnSpc>
              <a:spcBef>
                <a:spcPts val="390"/>
              </a:spcBef>
              <a:buClr>
                <a:srgbClr val="666666"/>
              </a:buClr>
              <a:buSzPct val="97500"/>
              <a:buFont typeface="Arial"/>
              <a:buChar char="–"/>
            </a:pPr>
            <a:r>
              <a:rPr b="1" baseline="0" i="0" lang="en-US" sz="1950" u="none" cap="none" strike="noStrike">
                <a:solidFill>
                  <a:srgbClr val="666666"/>
                </a:solidFill>
                <a:latin typeface="Helvetica Neue"/>
                <a:ea typeface="Helvetica Neue"/>
                <a:cs typeface="Helvetica Neue"/>
                <a:sym typeface="Helvetica Neue"/>
              </a:rPr>
              <a:t>NOT STOCK</a:t>
            </a:r>
          </a:p>
          <a:p>
            <a:pPr indent="-285750" lvl="1" marL="742950" marR="0" rtl="0" algn="l">
              <a:lnSpc>
                <a:spcPct val="80000"/>
              </a:lnSpc>
              <a:spcBef>
                <a:spcPts val="390"/>
              </a:spcBef>
              <a:buClr>
                <a:srgbClr val="666666"/>
              </a:buClr>
              <a:buSzPct val="97500"/>
              <a:buFont typeface="Arial"/>
              <a:buChar char="–"/>
            </a:pPr>
            <a:r>
              <a:rPr b="1" baseline="0" i="0" lang="en-US" sz="1950" u="none" cap="none" strike="noStrike">
                <a:solidFill>
                  <a:srgbClr val="666666"/>
                </a:solidFill>
                <a:latin typeface="Helvetica Neue"/>
                <a:ea typeface="Helvetica Neue"/>
                <a:cs typeface="Helvetica Neue"/>
                <a:sym typeface="Helvetica Neue"/>
              </a:rPr>
              <a:t>Relevant</a:t>
            </a:r>
          </a:p>
          <a:p>
            <a:pPr indent="0" lvl="0" marL="0" marR="0" rtl="0" algn="l">
              <a:lnSpc>
                <a:spcPct val="80000"/>
              </a:lnSpc>
              <a:spcBef>
                <a:spcPts val="448"/>
              </a:spcBef>
              <a:buClr>
                <a:schemeClr val="dk1"/>
              </a:buClr>
              <a:buFont typeface="Arial"/>
              <a:buNone/>
            </a:pPr>
            <a:r>
              <a:t/>
            </a:r>
            <a:endParaRPr b="1" baseline="0" i="0" sz="2250" u="none" cap="none" strike="noStrike">
              <a:solidFill>
                <a:srgbClr val="666666"/>
              </a:solidFill>
              <a:latin typeface="Helvetica Neue"/>
              <a:ea typeface="Helvetica Neue"/>
              <a:cs typeface="Helvetica Neue"/>
              <a:sym typeface="Helvetica Neue"/>
            </a:endParaRPr>
          </a:p>
          <a:p>
            <a:pPr indent="0" lvl="0" marL="0" marR="0" rtl="0" algn="l">
              <a:lnSpc>
                <a:spcPct val="80000"/>
              </a:lnSpc>
              <a:spcBef>
                <a:spcPts val="560"/>
              </a:spcBef>
              <a:buClr>
                <a:srgbClr val="666666"/>
              </a:buClr>
              <a:buSzPct val="25000"/>
              <a:buFont typeface="Arial"/>
              <a:buNone/>
            </a:pPr>
            <a:r>
              <a:rPr b="1" baseline="0" i="0" lang="en-US" sz="2800" u="none" cap="none" strike="noStrike">
                <a:solidFill>
                  <a:srgbClr val="666666"/>
                </a:solidFill>
                <a:latin typeface="Helvetica Neue"/>
                <a:ea typeface="Helvetica Neue"/>
                <a:cs typeface="Helvetica Neue"/>
                <a:sym typeface="Helvetica Neue"/>
              </a:rPr>
              <a:t>Consider:</a:t>
            </a:r>
          </a:p>
          <a:p>
            <a:pPr indent="-285750" lvl="1" marL="742950" marR="0" rtl="0" algn="l">
              <a:lnSpc>
                <a:spcPct val="80000"/>
              </a:lnSpc>
              <a:spcBef>
                <a:spcPts val="390"/>
              </a:spcBef>
              <a:buClr>
                <a:srgbClr val="666666"/>
              </a:buClr>
              <a:buSzPct val="97500"/>
              <a:buFont typeface="Arial"/>
              <a:buChar char="–"/>
            </a:pPr>
            <a:r>
              <a:rPr b="1" baseline="0" i="0" lang="en-US" sz="1950" u="none" cap="none" strike="noStrike">
                <a:solidFill>
                  <a:srgbClr val="666666"/>
                </a:solidFill>
                <a:latin typeface="Helvetica Neue"/>
                <a:ea typeface="Helvetica Neue"/>
                <a:cs typeface="Helvetica Neue"/>
                <a:sym typeface="Helvetica Neue"/>
              </a:rPr>
              <a:t>Close-ups</a:t>
            </a:r>
          </a:p>
          <a:p>
            <a:pPr indent="-285750" lvl="1" marL="742950" marR="0" rtl="0" algn="l">
              <a:lnSpc>
                <a:spcPct val="80000"/>
              </a:lnSpc>
              <a:spcBef>
                <a:spcPts val="390"/>
              </a:spcBef>
              <a:buClr>
                <a:srgbClr val="666666"/>
              </a:buClr>
              <a:buSzPct val="97500"/>
              <a:buFont typeface="Arial"/>
              <a:buChar char="–"/>
            </a:pPr>
            <a:r>
              <a:rPr b="1" baseline="0" i="0" lang="en-US" sz="1950" u="none" cap="none" strike="noStrike">
                <a:solidFill>
                  <a:srgbClr val="666666"/>
                </a:solidFill>
                <a:latin typeface="Helvetica Neue"/>
                <a:ea typeface="Helvetica Neue"/>
                <a:cs typeface="Helvetica Neue"/>
                <a:sym typeface="Helvetica Neue"/>
              </a:rPr>
              <a:t>White background</a:t>
            </a:r>
          </a:p>
          <a:p>
            <a:pPr indent="-285750" lvl="1" marL="742950" marR="0" rtl="0" algn="l">
              <a:lnSpc>
                <a:spcPct val="80000"/>
              </a:lnSpc>
              <a:spcBef>
                <a:spcPts val="390"/>
              </a:spcBef>
              <a:buClr>
                <a:srgbClr val="666666"/>
              </a:buClr>
              <a:buSzPct val="97500"/>
              <a:buFont typeface="Arial"/>
              <a:buChar char="–"/>
            </a:pPr>
            <a:r>
              <a:rPr b="1" baseline="0" i="0" lang="en-US" sz="1950" u="none" cap="none" strike="noStrike">
                <a:solidFill>
                  <a:srgbClr val="666666"/>
                </a:solidFill>
                <a:latin typeface="Helvetica Neue"/>
                <a:ea typeface="Helvetica Neue"/>
                <a:cs typeface="Helvetica Neue"/>
                <a:sym typeface="Helvetica Neue"/>
              </a:rPr>
              <a:t>Branded</a:t>
            </a:r>
          </a:p>
          <a:p>
            <a:pPr indent="0" lvl="0" marL="0" marR="0" rtl="0" algn="l">
              <a:lnSpc>
                <a:spcPct val="80000"/>
              </a:lnSpc>
              <a:spcBef>
                <a:spcPts val="448"/>
              </a:spcBef>
              <a:buClr>
                <a:schemeClr val="dk1"/>
              </a:buClr>
              <a:buFont typeface="Arial"/>
              <a:buNone/>
            </a:pPr>
            <a:r>
              <a:t/>
            </a:r>
            <a:endParaRPr b="1" baseline="0" i="0" sz="2250" u="none" cap="none" strike="noStrike">
              <a:solidFill>
                <a:srgbClr val="666666"/>
              </a:solidFill>
              <a:latin typeface="Helvetica Neue"/>
              <a:ea typeface="Helvetica Neue"/>
              <a:cs typeface="Helvetica Neue"/>
              <a:sym typeface="Helvetica Neue"/>
            </a:endParaRPr>
          </a:p>
          <a:p>
            <a:pPr indent="0" lvl="0" marL="0" marR="0" rtl="0" algn="l">
              <a:lnSpc>
                <a:spcPct val="80000"/>
              </a:lnSpc>
              <a:spcBef>
                <a:spcPts val="448"/>
              </a:spcBef>
              <a:buClr>
                <a:schemeClr val="dk1"/>
              </a:buClr>
              <a:buFont typeface="Arial"/>
              <a:buNone/>
            </a:pPr>
            <a:r>
              <a:t/>
            </a:r>
            <a:endParaRPr b="1" baseline="0" i="0" sz="2250" u="none" cap="none" strike="noStrike">
              <a:solidFill>
                <a:srgbClr val="666666"/>
              </a:solidFill>
              <a:latin typeface="Helvetica Neue"/>
              <a:ea typeface="Helvetica Neue"/>
              <a:cs typeface="Helvetica Neue"/>
              <a:sym typeface="Helvetica Neue"/>
            </a:endParaRPr>
          </a:p>
          <a:p>
            <a:pPr indent="0" lvl="0" marL="0" marR="0" rtl="0" algn="l">
              <a:lnSpc>
                <a:spcPct val="80000"/>
              </a:lnSpc>
              <a:spcBef>
                <a:spcPts val="448"/>
              </a:spcBef>
              <a:buClr>
                <a:schemeClr val="dk1"/>
              </a:buClr>
              <a:buFont typeface="Arial"/>
              <a:buNone/>
            </a:pPr>
            <a:r>
              <a:t/>
            </a:r>
            <a:endParaRPr b="1" baseline="0" i="0" sz="2250" u="none" cap="none" strike="noStrike">
              <a:solidFill>
                <a:srgbClr val="666666"/>
              </a:solidFill>
              <a:latin typeface="Helvetica Neue"/>
              <a:ea typeface="Helvetica Neue"/>
              <a:cs typeface="Helvetica Neue"/>
              <a:sym typeface="Helvetica Neue"/>
            </a:endParaRPr>
          </a:p>
        </p:txBody>
      </p:sp>
      <p:pic>
        <p:nvPicPr>
          <p:cNvPr id="277" name="Shape 277"/>
          <p:cNvPicPr preferRelativeResize="0"/>
          <p:nvPr/>
        </p:nvPicPr>
        <p:blipFill>
          <a:blip r:embed="rId3">
            <a:alphaModFix/>
          </a:blip>
          <a:stretch>
            <a:fillRect/>
          </a:stretch>
        </p:blipFill>
        <p:spPr>
          <a:xfrm>
            <a:off x="4809812" y="1843100"/>
            <a:ext cx="3629025" cy="2724150"/>
          </a:xfrm>
          <a:prstGeom prst="rect">
            <a:avLst/>
          </a:prstGeom>
          <a:noFill/>
          <a:ln cap="flat" cmpd="sng" w="19050">
            <a:solidFill>
              <a:srgbClr val="434343"/>
            </a:solidFill>
            <a:prstDash val="solid"/>
            <a:round/>
            <a:headEnd len="med" w="med" type="none"/>
            <a:tailEnd len="med" w="med" type="none"/>
          </a:ln>
        </p:spPr>
      </p:pic>
    </p:spTree>
  </p:cSld>
  <p:clrMapOvr>
    <a:masterClrMapping/>
  </p:clrMapOvr>
  <p:transition spd="slow">
    <p:cut/>
  </p:transition>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2" name="Shape 282"/>
        <p:cNvGrpSpPr/>
        <p:nvPr/>
      </p:nvGrpSpPr>
      <p:grpSpPr>
        <a:xfrm>
          <a:off x="0" y="0"/>
          <a:ext cx="0" cy="0"/>
          <a:chOff x="0" y="0"/>
          <a:chExt cx="0" cy="0"/>
        </a:xfrm>
      </p:grpSpPr>
      <p:sp>
        <p:nvSpPr>
          <p:cNvPr id="283" name="Shape 283"/>
          <p:cNvSpPr txBox="1"/>
          <p:nvPr>
            <p:ph type="title"/>
          </p:nvPr>
        </p:nvSpPr>
        <p:spPr>
          <a:xfrm>
            <a:off x="482264" y="339659"/>
            <a:ext cx="8229600"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Track your results</a:t>
            </a:r>
          </a:p>
        </p:txBody>
      </p:sp>
      <p:sp>
        <p:nvSpPr>
          <p:cNvPr id="284" name="Shape 284"/>
          <p:cNvSpPr txBox="1"/>
          <p:nvPr>
            <p:ph idx="1" type="body"/>
          </p:nvPr>
        </p:nvSpPr>
        <p:spPr>
          <a:xfrm>
            <a:off x="482264" y="1333830"/>
            <a:ext cx="8229600" cy="3394472"/>
          </a:xfrm>
          <a:prstGeom prst="rect">
            <a:avLst/>
          </a:prstGeom>
          <a:noFill/>
          <a:ln>
            <a:noFill/>
          </a:ln>
        </p:spPr>
        <p:txBody>
          <a:bodyPr anchorCtr="0" anchor="t" bIns="45700" lIns="91425" rIns="91425" tIns="45700">
            <a:noAutofit/>
          </a:bodyPr>
          <a:lstStyle/>
          <a:p>
            <a:pPr indent="-342900" lvl="0" marL="342900" marR="0" rtl="0" algn="l">
              <a:spcBef>
                <a:spcPts val="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Keep your eye on your analytics!!!</a:t>
            </a:r>
          </a:p>
          <a:p>
            <a:pPr indent="-342900" lvl="0" marL="342900" marR="0" rtl="0" algn="l">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Look for </a:t>
            </a:r>
            <a:r>
              <a:rPr b="1" lang="en-US" sz="2800">
                <a:solidFill>
                  <a:schemeClr val="dk2"/>
                </a:solidFill>
                <a:latin typeface="Helvetica Neue"/>
                <a:ea typeface="Helvetica Neue"/>
                <a:cs typeface="Helvetica Neue"/>
                <a:sym typeface="Helvetica Neue"/>
              </a:rPr>
              <a:t>a solid</a:t>
            </a:r>
            <a:r>
              <a:rPr b="1" baseline="0" i="0" lang="en-US" sz="2800" u="none" cap="none" strike="noStrike">
                <a:solidFill>
                  <a:schemeClr val="dk2"/>
                </a:solidFill>
                <a:latin typeface="Helvetica Neue"/>
                <a:ea typeface="Helvetica Neue"/>
                <a:cs typeface="Helvetica Neue"/>
                <a:sym typeface="Helvetica Neue"/>
              </a:rPr>
              <a:t> click through rate </a:t>
            </a:r>
            <a:br>
              <a:rPr b="1" baseline="0" i="0" lang="en-US" sz="2800" u="none" cap="none" strike="noStrike">
                <a:solidFill>
                  <a:schemeClr val="dk2"/>
                </a:solidFill>
                <a:latin typeface="Helvetica Neue"/>
                <a:ea typeface="Helvetica Neue"/>
                <a:cs typeface="Helvetica Neue"/>
                <a:sym typeface="Helvetica Neue"/>
              </a:rPr>
            </a:br>
            <a:r>
              <a:rPr b="1" baseline="0" i="0" lang="en-US" sz="2800" u="none" cap="none" strike="noStrike">
                <a:solidFill>
                  <a:schemeClr val="dk2"/>
                </a:solidFill>
                <a:latin typeface="Helvetica Neue"/>
                <a:ea typeface="Helvetica Neue"/>
                <a:cs typeface="Helvetica Neue"/>
                <a:sym typeface="Helvetica Neue"/>
              </a:rPr>
              <a:t>(≥ 0.02%) or try a different approach</a:t>
            </a:r>
          </a:p>
          <a:p>
            <a:pPr indent="-342900" lvl="0" marL="342900" marR="0" rtl="0" algn="l">
              <a:spcBef>
                <a:spcPts val="560"/>
              </a:spcBef>
              <a:buClr>
                <a:schemeClr val="dk2"/>
              </a:buClr>
              <a:buSzPct val="100000"/>
              <a:buFont typeface="Arial"/>
              <a:buChar char="•"/>
            </a:pPr>
            <a:r>
              <a:rPr b="1" lang="en-US" sz="2800">
                <a:solidFill>
                  <a:schemeClr val="dk2"/>
                </a:solidFill>
                <a:latin typeface="Helvetica Neue"/>
                <a:ea typeface="Helvetica Neue"/>
                <a:cs typeface="Helvetica Neue"/>
                <a:sym typeface="Helvetica Neue"/>
              </a:rPr>
              <a:t>Use built-in reporting to refine your targeting</a:t>
            </a:r>
          </a:p>
          <a:p>
            <a:pPr indent="-342900" lvl="0" marL="342900" marR="0" rtl="0" algn="l">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ALWAYS SPLIT TEST!</a:t>
            </a:r>
          </a:p>
        </p:txBody>
      </p:sp>
    </p:spTree>
  </p:cSld>
  <p:clrMapOvr>
    <a:masterClrMapping/>
  </p:clrMapOvr>
  <p:transition spd="slow">
    <p:cut/>
  </p:transition>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8" name="Shape 288"/>
        <p:cNvGrpSpPr/>
        <p:nvPr/>
      </p:nvGrpSpPr>
      <p:grpSpPr>
        <a:xfrm>
          <a:off x="0" y="0"/>
          <a:ext cx="0" cy="0"/>
          <a:chOff x="0" y="0"/>
          <a:chExt cx="0" cy="0"/>
        </a:xfrm>
      </p:grpSpPr>
      <p:sp>
        <p:nvSpPr>
          <p:cNvPr id="289" name="Shape 289"/>
          <p:cNvSpPr txBox="1"/>
          <p:nvPr>
            <p:ph type="title"/>
          </p:nvPr>
        </p:nvSpPr>
        <p:spPr>
          <a:xfrm>
            <a:off x="457200" y="726114"/>
            <a:ext cx="8229600"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Show restraint</a:t>
            </a:r>
          </a:p>
        </p:txBody>
      </p:sp>
      <p:sp>
        <p:nvSpPr>
          <p:cNvPr id="290" name="Shape 290"/>
          <p:cNvSpPr txBox="1"/>
          <p:nvPr>
            <p:ph idx="1" type="body"/>
          </p:nvPr>
        </p:nvSpPr>
        <p:spPr>
          <a:xfrm>
            <a:off x="457200" y="1720285"/>
            <a:ext cx="8229600" cy="3394472"/>
          </a:xfrm>
          <a:prstGeom prst="rect">
            <a:avLst/>
          </a:prstGeom>
          <a:noFill/>
          <a:ln>
            <a:noFill/>
          </a:ln>
        </p:spPr>
        <p:txBody>
          <a:bodyPr anchorCtr="0" anchor="t" bIns="45700" lIns="91425" rIns="91425" tIns="45700">
            <a:noAutofit/>
          </a:bodyPr>
          <a:lstStyle/>
          <a:p>
            <a:pPr indent="-342900" lvl="0" marL="342900" marR="0" rtl="0" algn="l">
              <a:spcBef>
                <a:spcPts val="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Facebook doesn’t want you to stick out like a sore thumb</a:t>
            </a:r>
          </a:p>
          <a:p>
            <a:pPr indent="-342900" lvl="0" marL="342900" marR="0" rtl="0" algn="l">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People aren’t necessarily in a buying mind-set…be gentle with them</a:t>
            </a:r>
          </a:p>
          <a:p>
            <a:pPr indent="-342900" lvl="0" marL="342900" marR="0" rtl="0" algn="l">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Focus on the longer term “conversation”</a:t>
            </a:r>
          </a:p>
        </p:txBody>
      </p:sp>
    </p:spTree>
  </p:cSld>
  <p:clrMapOvr>
    <a:masterClrMapping/>
  </p:clrMapOvr>
  <p:transition spd="slow">
    <p:cut/>
  </p:transition>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4" name="Shape 294"/>
        <p:cNvGrpSpPr/>
        <p:nvPr/>
      </p:nvGrpSpPr>
      <p:grpSpPr>
        <a:xfrm>
          <a:off x="0" y="0"/>
          <a:ext cx="0" cy="0"/>
          <a:chOff x="0" y="0"/>
          <a:chExt cx="0" cy="0"/>
        </a:xfrm>
      </p:grpSpPr>
      <p:sp>
        <p:nvSpPr>
          <p:cNvPr id="295" name="Shape 295"/>
          <p:cNvSpPr txBox="1"/>
          <p:nvPr>
            <p:ph type="title"/>
          </p:nvPr>
        </p:nvSpPr>
        <p:spPr>
          <a:xfrm>
            <a:off x="498975" y="414854"/>
            <a:ext cx="8229600" cy="857250"/>
          </a:xfrm>
          <a:prstGeom prst="rect">
            <a:avLst/>
          </a:prstGeom>
          <a:noFill/>
          <a:ln>
            <a:noFill/>
          </a:ln>
        </p:spPr>
        <p:txBody>
          <a:bodyPr anchorCtr="0" anchor="ctr" bIns="45700" lIns="91425" rIns="91425" tIns="45700">
            <a:noAutofit/>
          </a:bodyPr>
          <a:lstStyle/>
          <a:p>
            <a:pPr indent="0" lvl="0" marL="0" marR="0" rtl="0" algn="l">
              <a:spcBef>
                <a:spcPts val="0"/>
              </a:spcBef>
              <a:buClr>
                <a:srgbClr val="366092"/>
              </a:buClr>
              <a:buSzPct val="25000"/>
              <a:buFont typeface="Helvetica Neue"/>
              <a:buNone/>
            </a:pPr>
            <a:r>
              <a:rPr b="1" baseline="0" i="0" lang="en-US" sz="3600" u="none" cap="none" strike="noStrike">
                <a:solidFill>
                  <a:srgbClr val="366092"/>
                </a:solidFill>
                <a:latin typeface="Helvetica Neue"/>
                <a:ea typeface="Helvetica Neue"/>
                <a:cs typeface="Helvetica Neue"/>
                <a:sym typeface="Helvetica Neue"/>
              </a:rPr>
              <a:t>Don’t give up too easily</a:t>
            </a:r>
          </a:p>
        </p:txBody>
      </p:sp>
      <p:sp>
        <p:nvSpPr>
          <p:cNvPr id="296" name="Shape 296"/>
          <p:cNvSpPr txBox="1"/>
          <p:nvPr>
            <p:ph idx="1" type="body"/>
          </p:nvPr>
        </p:nvSpPr>
        <p:spPr>
          <a:xfrm>
            <a:off x="498975" y="1409025"/>
            <a:ext cx="8229600" cy="3394472"/>
          </a:xfrm>
          <a:prstGeom prst="rect">
            <a:avLst/>
          </a:prstGeom>
          <a:noFill/>
          <a:ln>
            <a:noFill/>
          </a:ln>
        </p:spPr>
        <p:txBody>
          <a:bodyPr anchorCtr="0" anchor="t" bIns="45700" lIns="91425" rIns="91425" tIns="45700">
            <a:noAutofit/>
          </a:bodyPr>
          <a:lstStyle/>
          <a:p>
            <a:pPr indent="-342900" lvl="0" marL="342900" marR="0" rtl="0" algn="l">
              <a:spcBef>
                <a:spcPts val="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Does your ad stink? (Be honest)</a:t>
            </a:r>
          </a:p>
          <a:p>
            <a:pPr indent="-342900" lvl="0" marL="342900" marR="0" rtl="0" algn="l">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Does your image stink?</a:t>
            </a:r>
          </a:p>
          <a:p>
            <a:pPr indent="-342900" lvl="0" marL="342900" marR="0" rtl="0" algn="l">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Have you split tested?</a:t>
            </a:r>
          </a:p>
          <a:p>
            <a:pPr indent="-342900" lvl="0" marL="342900" marR="0" rtl="0" algn="l">
              <a:spcBef>
                <a:spcPts val="560"/>
              </a:spcBef>
              <a:buClr>
                <a:schemeClr val="dk2"/>
              </a:buClr>
              <a:buSzPct val="100000"/>
              <a:buFont typeface="Arial"/>
              <a:buChar char="•"/>
            </a:pPr>
            <a:r>
              <a:rPr b="1" baseline="0" i="0" lang="en-US" sz="2800" u="none" cap="none" strike="noStrike">
                <a:solidFill>
                  <a:schemeClr val="dk2"/>
                </a:solidFill>
                <a:latin typeface="Helvetica Neue"/>
                <a:ea typeface="Helvetica Neue"/>
                <a:cs typeface="Helvetica Neue"/>
                <a:sym typeface="Helvetica Neue"/>
              </a:rPr>
              <a:t>Facebook advertising has worked for almost every industry at this point – it’s about having the right strategy</a:t>
            </a:r>
          </a:p>
        </p:txBody>
      </p:sp>
    </p:spTree>
  </p:cSld>
  <p:clrMapOvr>
    <a:masterClrMapping/>
  </p:clrMapOvr>
  <p:transition spd="slow">
    <p:cut/>
  </p:transition>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1" name="Shape 301"/>
        <p:cNvGrpSpPr/>
        <p:nvPr/>
      </p:nvGrpSpPr>
      <p:grpSpPr>
        <a:xfrm>
          <a:off x="0" y="0"/>
          <a:ext cx="0" cy="0"/>
          <a:chOff x="0" y="0"/>
          <a:chExt cx="0" cy="0"/>
        </a:xfrm>
      </p:grpSpPr>
      <p:pic>
        <p:nvPicPr>
          <p:cNvPr id="302" name="Shape 302"/>
          <p:cNvPicPr preferRelativeResize="0"/>
          <p:nvPr/>
        </p:nvPicPr>
        <p:blipFill rotWithShape="1">
          <a:blip r:embed="rId3">
            <a:alphaModFix/>
          </a:blip>
          <a:srcRect b="139" l="0" r="0" t="139"/>
          <a:stretch/>
        </p:blipFill>
        <p:spPr>
          <a:xfrm>
            <a:off x="0" y="0"/>
            <a:ext cx="9144000" cy="5143500"/>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6" name="Shape 76"/>
        <p:cNvGrpSpPr/>
        <p:nvPr/>
      </p:nvGrpSpPr>
      <p:grpSpPr>
        <a:xfrm>
          <a:off x="0" y="0"/>
          <a:ext cx="0" cy="0"/>
          <a:chOff x="0" y="0"/>
          <a:chExt cx="0" cy="0"/>
        </a:xfrm>
      </p:grpSpPr>
      <p:sp>
        <p:nvSpPr>
          <p:cNvPr id="77" name="Shape 77"/>
          <p:cNvSpPr txBox="1"/>
          <p:nvPr>
            <p:ph type="title"/>
          </p:nvPr>
        </p:nvSpPr>
        <p:spPr>
          <a:xfrm>
            <a:off x="360295" y="391362"/>
            <a:ext cx="7664400" cy="857400"/>
          </a:xfrm>
          <a:prstGeom prst="rect">
            <a:avLst/>
          </a:prstGeom>
          <a:noFill/>
          <a:ln>
            <a:noFill/>
          </a:ln>
        </p:spPr>
        <p:txBody>
          <a:bodyPr anchorCtr="0" anchor="ctr" bIns="45700" lIns="91425" rIns="91425" tIns="45700">
            <a:noAutofit/>
          </a:bodyPr>
          <a:lstStyle/>
          <a:p>
            <a:pPr indent="0" lvl="0" marL="0" marR="0" rtl="0" algn="l">
              <a:spcBef>
                <a:spcPts val="0"/>
              </a:spcBef>
              <a:buClr>
                <a:srgbClr val="376092"/>
              </a:buClr>
              <a:buSzPct val="25000"/>
              <a:buFont typeface="Helvetica Neue"/>
              <a:buNone/>
            </a:pPr>
            <a:r>
              <a:rPr b="1" baseline="0" i="0" lang="en-US" sz="3600" u="none" cap="none" strike="noStrike">
                <a:solidFill>
                  <a:srgbClr val="376092"/>
                </a:solidFill>
                <a:latin typeface="Helvetica Neue"/>
                <a:ea typeface="Helvetica Neue"/>
                <a:cs typeface="Helvetica Neue"/>
                <a:sym typeface="Helvetica Neue"/>
              </a:rPr>
              <a:t>Why Facebook?</a:t>
            </a:r>
          </a:p>
        </p:txBody>
      </p:sp>
      <p:sp>
        <p:nvSpPr>
          <p:cNvPr id="78" name="Shape 78"/>
          <p:cNvSpPr txBox="1"/>
          <p:nvPr>
            <p:ph idx="1" type="body"/>
          </p:nvPr>
        </p:nvSpPr>
        <p:spPr>
          <a:xfrm>
            <a:off x="4774673" y="1917800"/>
            <a:ext cx="4778400" cy="1364699"/>
          </a:xfrm>
          <a:prstGeom prst="rect">
            <a:avLst/>
          </a:prstGeom>
          <a:noFill/>
          <a:ln>
            <a:noFill/>
          </a:ln>
        </p:spPr>
        <p:txBody>
          <a:bodyPr anchorCtr="0" anchor="t" bIns="45700" lIns="91425" rIns="91425" tIns="45700">
            <a:noAutofit/>
          </a:bodyPr>
          <a:lstStyle/>
          <a:p>
            <a:pPr indent="-317500" lvl="0" marL="342900" marR="0" rtl="0" algn="l">
              <a:spcBef>
                <a:spcPts val="0"/>
              </a:spcBef>
              <a:buClr>
                <a:srgbClr val="376092"/>
              </a:buClr>
              <a:buSzPct val="100000"/>
              <a:buFont typeface="Arial"/>
              <a:buChar char="•"/>
            </a:pPr>
            <a:r>
              <a:rPr b="1" lang="en-US" sz="2400">
                <a:solidFill>
                  <a:srgbClr val="376092"/>
                </a:solidFill>
                <a:latin typeface="Helvetica Neue"/>
                <a:ea typeface="Helvetica Neue"/>
                <a:cs typeface="Helvetica Neue"/>
                <a:sym typeface="Helvetica Neue"/>
              </a:rPr>
              <a:t>1.23</a:t>
            </a:r>
            <a:r>
              <a:rPr b="1" baseline="0" i="0" lang="en-US" sz="2400" u="none" cap="none" strike="noStrike">
                <a:solidFill>
                  <a:srgbClr val="376092"/>
                </a:solidFill>
                <a:latin typeface="Helvetica Neue"/>
                <a:ea typeface="Helvetica Neue"/>
                <a:cs typeface="Helvetica Neue"/>
                <a:sym typeface="Helvetica Neue"/>
              </a:rPr>
              <a:t> </a:t>
            </a:r>
            <a:r>
              <a:rPr b="1" lang="en-US" sz="2400">
                <a:solidFill>
                  <a:srgbClr val="376092"/>
                </a:solidFill>
                <a:latin typeface="Helvetica Neue"/>
                <a:ea typeface="Helvetica Neue"/>
                <a:cs typeface="Helvetica Neue"/>
                <a:sym typeface="Helvetica Neue"/>
              </a:rPr>
              <a:t>b</a:t>
            </a:r>
            <a:r>
              <a:rPr b="1" baseline="0" i="0" lang="en-US" sz="2400" u="none" cap="none" strike="noStrike">
                <a:solidFill>
                  <a:srgbClr val="376092"/>
                </a:solidFill>
                <a:latin typeface="Helvetica Neue"/>
                <a:ea typeface="Helvetica Neue"/>
                <a:cs typeface="Helvetica Neue"/>
                <a:sym typeface="Helvetica Neue"/>
              </a:rPr>
              <a:t>illion active users</a:t>
            </a:r>
          </a:p>
          <a:p>
            <a:pPr indent="-317500" lvl="0" marL="342900" marR="0" rtl="0" algn="l">
              <a:spcBef>
                <a:spcPts val="560"/>
              </a:spcBef>
              <a:buClr>
                <a:srgbClr val="376092"/>
              </a:buClr>
              <a:buSzPct val="100000"/>
              <a:buFont typeface="Arial"/>
              <a:buChar char="•"/>
            </a:pPr>
            <a:r>
              <a:rPr b="1" lang="en-US" sz="2400">
                <a:solidFill>
                  <a:srgbClr val="376092"/>
                </a:solidFill>
                <a:latin typeface="Helvetica Neue"/>
                <a:ea typeface="Helvetica Neue"/>
                <a:cs typeface="Helvetica Neue"/>
                <a:sym typeface="Helvetica Neue"/>
              </a:rPr>
              <a:t>Unparalleled reach </a:t>
            </a:r>
          </a:p>
          <a:p>
            <a:pPr indent="-317500" lvl="0" marL="342900" marR="0" rtl="0" algn="l">
              <a:spcBef>
                <a:spcPts val="560"/>
              </a:spcBef>
              <a:buClr>
                <a:srgbClr val="376092"/>
              </a:buClr>
              <a:buSzPct val="100000"/>
              <a:buFont typeface="Arial"/>
              <a:buChar char="•"/>
            </a:pPr>
            <a:r>
              <a:rPr b="1" lang="en-US" sz="2400">
                <a:solidFill>
                  <a:srgbClr val="376092"/>
                </a:solidFill>
                <a:latin typeface="Helvetica Neue"/>
                <a:ea typeface="Helvetica Neue"/>
                <a:cs typeface="Helvetica Neue"/>
                <a:sym typeface="Helvetica Neue"/>
              </a:rPr>
              <a:t>Unparalleled targeting</a:t>
            </a:r>
          </a:p>
        </p:txBody>
      </p:sp>
      <p:sp>
        <p:nvSpPr>
          <p:cNvPr id="79" name="Shape 79"/>
          <p:cNvSpPr txBox="1"/>
          <p:nvPr/>
        </p:nvSpPr>
        <p:spPr>
          <a:xfrm>
            <a:off x="520500" y="1229275"/>
            <a:ext cx="3984599" cy="3418200"/>
          </a:xfrm>
          <a:prstGeom prst="rect">
            <a:avLst/>
          </a:prstGeom>
          <a:noFill/>
          <a:ln>
            <a:noFill/>
          </a:ln>
        </p:spPr>
        <p:txBody>
          <a:bodyPr anchorCtr="0" anchor="t" bIns="91425" lIns="91425" rIns="91425" tIns="91425">
            <a:noAutofit/>
          </a:bodyPr>
          <a:lstStyle/>
          <a:p>
            <a:pPr lvl="0" rtl="0">
              <a:lnSpc>
                <a:spcPct val="115000"/>
              </a:lnSpc>
              <a:spcBef>
                <a:spcPts val="0"/>
              </a:spcBef>
              <a:buClr>
                <a:schemeClr val="dk1"/>
              </a:buClr>
              <a:buSzPct val="100000"/>
              <a:buFont typeface="Arial"/>
              <a:buNone/>
            </a:pPr>
            <a:r>
              <a:rPr lang="en-US" sz="1100">
                <a:solidFill>
                  <a:srgbClr val="666666"/>
                </a:solidFill>
              </a:rPr>
              <a:t>You have all kinds of options for you in terms of marketing, obviously, so why should you invest your time and energy and money on Facebook? </a:t>
            </a:r>
          </a:p>
          <a:p>
            <a:pPr lvl="0" rtl="0">
              <a:lnSpc>
                <a:spcPct val="115000"/>
              </a:lnSpc>
              <a:spcBef>
                <a:spcPts val="0"/>
              </a:spcBef>
              <a:buClr>
                <a:schemeClr val="dk1"/>
              </a:buClr>
              <a:buFont typeface="Arial"/>
              <a:buNone/>
            </a:pPr>
            <a:r>
              <a:t/>
            </a:r>
            <a:endParaRPr sz="1100">
              <a:solidFill>
                <a:srgbClr val="666666"/>
              </a:solidFill>
            </a:endParaRPr>
          </a:p>
          <a:p>
            <a:pPr lvl="0" rtl="0">
              <a:lnSpc>
                <a:spcPct val="115000"/>
              </a:lnSpc>
              <a:spcBef>
                <a:spcPts val="0"/>
              </a:spcBef>
              <a:buClr>
                <a:schemeClr val="dk1"/>
              </a:buClr>
              <a:buSzPct val="100000"/>
              <a:buFont typeface="Arial"/>
              <a:buNone/>
            </a:pPr>
            <a:r>
              <a:rPr lang="en-US" sz="1100">
                <a:solidFill>
                  <a:srgbClr val="666666"/>
                </a:solidFill>
              </a:rPr>
              <a:t>Well, the first answer is that there’s now over one billion users on Facebook which is roughly a fifth of the world’s population. </a:t>
            </a:r>
          </a:p>
          <a:p>
            <a:pPr lvl="0" rtl="0">
              <a:lnSpc>
                <a:spcPct val="115000"/>
              </a:lnSpc>
              <a:spcBef>
                <a:spcPts val="0"/>
              </a:spcBef>
              <a:buClr>
                <a:schemeClr val="dk1"/>
              </a:buClr>
              <a:buFont typeface="Arial"/>
              <a:buNone/>
            </a:pPr>
            <a:r>
              <a:t/>
            </a:r>
            <a:endParaRPr sz="1100">
              <a:solidFill>
                <a:srgbClr val="666666"/>
              </a:solidFill>
            </a:endParaRPr>
          </a:p>
          <a:p>
            <a:pPr lvl="0" rtl="0">
              <a:lnSpc>
                <a:spcPct val="115000"/>
              </a:lnSpc>
              <a:spcBef>
                <a:spcPts val="0"/>
              </a:spcBef>
              <a:buClr>
                <a:schemeClr val="dk1"/>
              </a:buClr>
              <a:buSzPct val="100000"/>
              <a:buFont typeface="Arial"/>
              <a:buNone/>
            </a:pPr>
            <a:r>
              <a:rPr lang="en-US" sz="1100">
                <a:solidFill>
                  <a:srgbClr val="666666"/>
                </a:solidFill>
              </a:rPr>
              <a:t>So no matter who you are trying to reach...across the world or in your backyard...they are on Facebook!</a:t>
            </a:r>
          </a:p>
          <a:p>
            <a:pPr lvl="0" rtl="0">
              <a:lnSpc>
                <a:spcPct val="115000"/>
              </a:lnSpc>
              <a:spcBef>
                <a:spcPts val="0"/>
              </a:spcBef>
              <a:buClr>
                <a:schemeClr val="dk1"/>
              </a:buClr>
              <a:buFont typeface="Arial"/>
              <a:buNone/>
            </a:pPr>
            <a:r>
              <a:t/>
            </a:r>
            <a:endParaRPr sz="1100">
              <a:solidFill>
                <a:srgbClr val="666666"/>
              </a:solidFill>
            </a:endParaRPr>
          </a:p>
          <a:p>
            <a:pPr lvl="0" rtl="0">
              <a:lnSpc>
                <a:spcPct val="115000"/>
              </a:lnSpc>
              <a:spcBef>
                <a:spcPts val="0"/>
              </a:spcBef>
              <a:buClr>
                <a:schemeClr val="dk1"/>
              </a:buClr>
              <a:buSzPct val="100000"/>
              <a:buFont typeface="Arial"/>
              <a:buNone/>
            </a:pPr>
            <a:r>
              <a:rPr lang="en-US" sz="1100">
                <a:solidFill>
                  <a:srgbClr val="666666"/>
                </a:solidFill>
              </a:rPr>
              <a:t>But more important than reach is Facebook’s incredibly exhaustive and precise targeting options. You can show your ads to </a:t>
            </a:r>
            <a:r>
              <a:rPr b="1" i="1" lang="en-US" sz="1100">
                <a:solidFill>
                  <a:srgbClr val="666666"/>
                </a:solidFill>
              </a:rPr>
              <a:t>exactly</a:t>
            </a:r>
            <a:r>
              <a:rPr lang="en-US" sz="1100">
                <a:solidFill>
                  <a:srgbClr val="666666"/>
                </a:solidFill>
              </a:rPr>
              <a:t> who you want to see them...and nobody else.</a:t>
            </a:r>
          </a:p>
          <a:p>
            <a:pPr lvl="0" rtl="0">
              <a:lnSpc>
                <a:spcPct val="115000"/>
              </a:lnSpc>
              <a:spcBef>
                <a:spcPts val="0"/>
              </a:spcBef>
              <a:buClr>
                <a:schemeClr val="dk1"/>
              </a:buClr>
              <a:buFont typeface="Arial"/>
              <a:buNone/>
            </a:pPr>
            <a:r>
              <a:t/>
            </a:r>
            <a:endParaRPr sz="1100">
              <a:solidFill>
                <a:srgbClr val="666666"/>
              </a:solidFill>
            </a:endParaRPr>
          </a:p>
        </p:txBody>
      </p:sp>
    </p:spTree>
  </p:cSld>
  <p:clrMapOvr>
    <a:masterClrMapping/>
  </p:clrMapOvr>
  <p:transition spd="slow">
    <p:cut/>
  </p:transition>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6" name="Shape 306"/>
        <p:cNvGrpSpPr/>
        <p:nvPr/>
      </p:nvGrpSpPr>
      <p:grpSpPr>
        <a:xfrm>
          <a:off x="0" y="0"/>
          <a:ext cx="0" cy="0"/>
          <a:chOff x="0" y="0"/>
          <a:chExt cx="0" cy="0"/>
        </a:xfrm>
      </p:grpSpPr>
      <p:pic>
        <p:nvPicPr>
          <p:cNvPr id="307" name="Shape 307"/>
          <p:cNvPicPr preferRelativeResize="0"/>
          <p:nvPr/>
        </p:nvPicPr>
        <p:blipFill>
          <a:blip r:embed="rId3">
            <a:alphaModFix/>
          </a:blip>
          <a:stretch>
            <a:fillRect/>
          </a:stretch>
        </p:blipFill>
        <p:spPr>
          <a:xfrm>
            <a:off x="98375" y="134000"/>
            <a:ext cx="1471500" cy="408774"/>
          </a:xfrm>
          <a:prstGeom prst="rect">
            <a:avLst/>
          </a:prstGeom>
          <a:noFill/>
          <a:ln>
            <a:noFill/>
          </a:ln>
        </p:spPr>
      </p:pic>
      <p:sp>
        <p:nvSpPr>
          <p:cNvPr id="308" name="Shape 308"/>
          <p:cNvSpPr txBox="1"/>
          <p:nvPr/>
        </p:nvSpPr>
        <p:spPr>
          <a:xfrm>
            <a:off x="-75" y="612300"/>
            <a:ext cx="9144000" cy="576300"/>
          </a:xfrm>
          <a:prstGeom prst="rect">
            <a:avLst/>
          </a:prstGeom>
          <a:noFill/>
          <a:ln>
            <a:noFill/>
          </a:ln>
        </p:spPr>
        <p:txBody>
          <a:bodyPr anchorCtr="0" anchor="t" bIns="91425" lIns="91425" rIns="91425" tIns="91425">
            <a:noAutofit/>
          </a:bodyPr>
          <a:lstStyle/>
          <a:p>
            <a:pPr lvl="0" rtl="0" algn="ctr">
              <a:spcBef>
                <a:spcPts val="0"/>
              </a:spcBef>
              <a:buNone/>
            </a:pPr>
            <a:r>
              <a:rPr lang="en-US" sz="4500">
                <a:solidFill>
                  <a:srgbClr val="376092"/>
                </a:solidFill>
                <a:latin typeface="Helvetica Neue"/>
                <a:ea typeface="Helvetica Neue"/>
                <a:cs typeface="Helvetica Neue"/>
                <a:sym typeface="Helvetica Neue"/>
              </a:rPr>
              <a:t>INSERT YOUR CALL-TO-ACTION</a:t>
            </a:r>
          </a:p>
        </p:txBody>
      </p:sp>
      <p:sp>
        <p:nvSpPr>
          <p:cNvPr id="309" name="Shape 309"/>
          <p:cNvSpPr txBox="1"/>
          <p:nvPr/>
        </p:nvSpPr>
        <p:spPr>
          <a:xfrm>
            <a:off x="520425" y="1628825"/>
            <a:ext cx="8102999" cy="3418200"/>
          </a:xfrm>
          <a:prstGeom prst="rect">
            <a:avLst/>
          </a:prstGeom>
          <a:noFill/>
          <a:ln>
            <a:noFill/>
          </a:ln>
        </p:spPr>
        <p:txBody>
          <a:bodyPr anchorCtr="0" anchor="t" bIns="91425" lIns="91425" rIns="91425" tIns="91425">
            <a:noAutofit/>
          </a:bodyPr>
          <a:lstStyle/>
          <a:p>
            <a:pPr lvl="0" rtl="0">
              <a:lnSpc>
                <a:spcPct val="115000"/>
              </a:lnSpc>
              <a:spcBef>
                <a:spcPts val="0"/>
              </a:spcBef>
              <a:buNone/>
            </a:pPr>
            <a:r>
              <a:rPr lang="en-US" sz="1500">
                <a:solidFill>
                  <a:srgbClr val="666666"/>
                </a:solidFill>
              </a:rPr>
              <a:t>Add any text or information about what you are asking them to do. If you want them to visit a website, provide them with a link and instructions for the exact steps you want them to take and then what happens afterwards (meaning, after they submit their email address, someone will call you, or you’ll get an email, etc.)</a:t>
            </a:r>
          </a:p>
          <a:p>
            <a:pPr lvl="0" rtl="0">
              <a:lnSpc>
                <a:spcPct val="115000"/>
              </a:lnSpc>
              <a:spcBef>
                <a:spcPts val="0"/>
              </a:spcBef>
              <a:buNone/>
            </a:pPr>
            <a:r>
              <a:t/>
            </a:r>
            <a:endParaRPr sz="1500">
              <a:solidFill>
                <a:srgbClr val="666666"/>
              </a:solidFill>
            </a:endParaRPr>
          </a:p>
          <a:p>
            <a:pPr lvl="0" rtl="0">
              <a:lnSpc>
                <a:spcPct val="115000"/>
              </a:lnSpc>
              <a:spcBef>
                <a:spcPts val="0"/>
              </a:spcBef>
              <a:buNone/>
            </a:pPr>
            <a:r>
              <a:rPr b="1" lang="en-US" sz="1800">
                <a:solidFill>
                  <a:srgbClr val="666666"/>
                </a:solidFill>
              </a:rPr>
              <a:t>Contact Us Today!</a:t>
            </a:r>
          </a:p>
          <a:p>
            <a:pPr lvl="0" rtl="0">
              <a:lnSpc>
                <a:spcPct val="115000"/>
              </a:lnSpc>
              <a:spcBef>
                <a:spcPts val="0"/>
              </a:spcBef>
              <a:buNone/>
            </a:pPr>
            <a:r>
              <a:t/>
            </a:r>
            <a:endParaRPr sz="1500">
              <a:solidFill>
                <a:srgbClr val="666666"/>
              </a:solidFill>
            </a:endParaRPr>
          </a:p>
          <a:p>
            <a:pPr lvl="0" rtl="0">
              <a:lnSpc>
                <a:spcPct val="115000"/>
              </a:lnSpc>
              <a:spcBef>
                <a:spcPts val="0"/>
              </a:spcBef>
              <a:buNone/>
            </a:pPr>
            <a:r>
              <a:rPr lang="en-US" sz="1500">
                <a:solidFill>
                  <a:srgbClr val="666666"/>
                </a:solidFill>
              </a:rPr>
              <a:t>You can reach us by phone at 555-555-5555 or by email at </a:t>
            </a:r>
            <a:r>
              <a:rPr lang="en-US" sz="1500" u="sng">
                <a:solidFill>
                  <a:srgbClr val="666666"/>
                </a:solidFill>
                <a:hlinkClick r:id="rId4"/>
              </a:rPr>
              <a:t>insert@youremailaddress.com</a:t>
            </a:r>
            <a:r>
              <a:rPr lang="en-US" sz="1500">
                <a:solidFill>
                  <a:srgbClr val="666666"/>
                </a:solidFill>
              </a:rPr>
              <a:t>. </a:t>
            </a:r>
          </a:p>
        </p:txBody>
      </p:sp>
      <p:cxnSp>
        <p:nvCxnSpPr>
          <p:cNvPr id="310" name="Shape 310"/>
          <p:cNvCxnSpPr/>
          <p:nvPr/>
        </p:nvCxnSpPr>
        <p:spPr>
          <a:xfrm flipH="1" rot="10800000">
            <a:off x="394425" y="1493025"/>
            <a:ext cx="8355000" cy="6599"/>
          </a:xfrm>
          <a:prstGeom prst="straightConnector1">
            <a:avLst/>
          </a:prstGeom>
          <a:noFill/>
          <a:ln cap="flat" cmpd="sng" w="19050">
            <a:solidFill>
              <a:schemeClr val="dk2"/>
            </a:solidFill>
            <a:prstDash val="solid"/>
            <a:round/>
            <a:headEnd len="lg" w="lg" type="none"/>
            <a:tailEnd len="lg" w="lg" type="none"/>
          </a:ln>
        </p:spPr>
      </p:cxn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3" name="Shape 83"/>
        <p:cNvGrpSpPr/>
        <p:nvPr/>
      </p:nvGrpSpPr>
      <p:grpSpPr>
        <a:xfrm>
          <a:off x="0" y="0"/>
          <a:ext cx="0" cy="0"/>
          <a:chOff x="0" y="0"/>
          <a:chExt cx="0" cy="0"/>
        </a:xfrm>
      </p:grpSpPr>
      <p:sp>
        <p:nvSpPr>
          <p:cNvPr id="84" name="Shape 84"/>
          <p:cNvSpPr txBox="1"/>
          <p:nvPr>
            <p:ph idx="1" type="body"/>
          </p:nvPr>
        </p:nvSpPr>
        <p:spPr>
          <a:xfrm>
            <a:off x="457200" y="205979"/>
            <a:ext cx="8229600" cy="4388643"/>
          </a:xfrm>
          <a:prstGeom prst="rect">
            <a:avLst/>
          </a:prstGeom>
          <a:noFill/>
          <a:ln>
            <a:noFill/>
          </a:ln>
        </p:spPr>
        <p:txBody>
          <a:bodyPr anchorCtr="0" anchor="ctr" bIns="45700" lIns="91425" rIns="91425" tIns="45700">
            <a:noAutofit/>
          </a:bodyPr>
          <a:lstStyle/>
          <a:p>
            <a:pPr indent="0" lvl="0" marL="0" marR="0" rtl="0" algn="ctr">
              <a:spcBef>
                <a:spcPts val="0"/>
              </a:spcBef>
              <a:buClr>
                <a:srgbClr val="366092"/>
              </a:buClr>
              <a:buSzPct val="25000"/>
              <a:buFont typeface="Arial"/>
              <a:buNone/>
            </a:pPr>
            <a:r>
              <a:rPr b="1" lang="en-US" sz="12000">
                <a:solidFill>
                  <a:srgbClr val="366092"/>
                </a:solidFill>
                <a:latin typeface="Helvetica Neue"/>
                <a:ea typeface="Helvetica Neue"/>
                <a:cs typeface="Helvetica Neue"/>
                <a:sym typeface="Helvetica Neue"/>
              </a:rPr>
              <a:t>20:00</a:t>
            </a:r>
          </a:p>
        </p:txBody>
      </p:sp>
      <p:sp>
        <p:nvSpPr>
          <p:cNvPr id="85" name="Shape 85"/>
          <p:cNvSpPr txBox="1"/>
          <p:nvPr/>
        </p:nvSpPr>
        <p:spPr>
          <a:xfrm>
            <a:off x="2081100" y="3166225"/>
            <a:ext cx="4981799" cy="697800"/>
          </a:xfrm>
          <a:prstGeom prst="rect">
            <a:avLst/>
          </a:prstGeom>
          <a:noFill/>
          <a:ln>
            <a:noFill/>
          </a:ln>
        </p:spPr>
        <p:txBody>
          <a:bodyPr anchorCtr="0" anchor="t" bIns="91425" lIns="91425" rIns="91425" tIns="91425">
            <a:noAutofit/>
          </a:bodyPr>
          <a:lstStyle/>
          <a:p>
            <a:pPr lvl="0" rtl="0" algn="ctr">
              <a:spcBef>
                <a:spcPts val="0"/>
              </a:spcBef>
              <a:buNone/>
            </a:pPr>
            <a:r>
              <a:rPr lang="en-US" sz="1200">
                <a:solidFill>
                  <a:schemeClr val="dk1"/>
                </a:solidFill>
                <a:latin typeface="Roboto Condensed"/>
                <a:ea typeface="Roboto Condensed"/>
                <a:cs typeface="Roboto Condensed"/>
                <a:sym typeface="Roboto Condensed"/>
              </a:rPr>
              <a:t>[Number of hours the average American user spends on Facebook each month] </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0" name="Shape 90"/>
        <p:cNvGrpSpPr/>
        <p:nvPr/>
      </p:nvGrpSpPr>
      <p:grpSpPr>
        <a:xfrm>
          <a:off x="0" y="0"/>
          <a:ext cx="0" cy="0"/>
          <a:chOff x="0" y="0"/>
          <a:chExt cx="0" cy="0"/>
        </a:xfrm>
      </p:grpSpPr>
      <p:sp>
        <p:nvSpPr>
          <p:cNvPr id="91" name="Shape 91"/>
          <p:cNvSpPr txBox="1"/>
          <p:nvPr>
            <p:ph idx="1" type="body"/>
          </p:nvPr>
        </p:nvSpPr>
        <p:spPr>
          <a:xfrm>
            <a:off x="713287" y="933242"/>
            <a:ext cx="7683943" cy="3402962"/>
          </a:xfrm>
          <a:prstGeom prst="rect">
            <a:avLst/>
          </a:prstGeom>
          <a:noFill/>
          <a:ln>
            <a:noFill/>
          </a:ln>
        </p:spPr>
        <p:txBody>
          <a:bodyPr anchorCtr="0" anchor="ctr" bIns="45700" lIns="91425" rIns="91425" tIns="45700">
            <a:noAutofit/>
          </a:bodyPr>
          <a:lstStyle/>
          <a:p>
            <a:pPr indent="0" lvl="0" marL="0" marR="0" rtl="0" algn="l">
              <a:lnSpc>
                <a:spcPct val="115000"/>
              </a:lnSpc>
              <a:spcBef>
                <a:spcPts val="0"/>
              </a:spcBef>
              <a:buClr>
                <a:srgbClr val="666666"/>
              </a:buClr>
              <a:buSzPct val="25000"/>
              <a:buFont typeface="Arial"/>
              <a:buNone/>
            </a:pPr>
            <a:r>
              <a:rPr b="1" baseline="0" i="0" lang="en-US" sz="3600" u="none" cap="none" strike="noStrike">
                <a:solidFill>
                  <a:srgbClr val="666666"/>
                </a:solidFill>
                <a:latin typeface="Helvetica Neue"/>
                <a:ea typeface="Helvetica Neue"/>
                <a:cs typeface="Helvetica Neue"/>
                <a:sym typeface="Helvetica Neue"/>
              </a:rPr>
              <a:t>That’s </a:t>
            </a:r>
            <a:r>
              <a:rPr b="1" i="1" lang="en-US" sz="3600">
                <a:solidFill>
                  <a:srgbClr val="366092"/>
                </a:solidFill>
                <a:latin typeface="Helvetica Neue"/>
                <a:ea typeface="Helvetica Neue"/>
                <a:cs typeface="Helvetica Neue"/>
                <a:sym typeface="Helvetica Neue"/>
              </a:rPr>
              <a:t>40</a:t>
            </a:r>
            <a:r>
              <a:rPr b="1" baseline="0" i="1" lang="en-US" sz="3600" u="none" cap="none" strike="noStrike">
                <a:solidFill>
                  <a:srgbClr val="366092"/>
                </a:solidFill>
                <a:latin typeface="Helvetica Neue"/>
                <a:ea typeface="Helvetica Neue"/>
                <a:cs typeface="Helvetica Neue"/>
                <a:sym typeface="Helvetica Neue"/>
              </a:rPr>
              <a:t> minutes</a:t>
            </a:r>
            <a:r>
              <a:rPr b="1" baseline="0" i="0" lang="en-US" sz="3600" u="none" cap="none" strike="noStrike">
                <a:solidFill>
                  <a:schemeClr val="dk1"/>
                </a:solidFill>
                <a:latin typeface="Helvetica Neue"/>
                <a:ea typeface="Helvetica Neue"/>
                <a:cs typeface="Helvetica Neue"/>
                <a:sym typeface="Helvetica Neue"/>
              </a:rPr>
              <a:t> </a:t>
            </a:r>
            <a:r>
              <a:rPr b="1" baseline="0" i="0" lang="en-US" sz="3600" u="none" cap="none" strike="noStrike">
                <a:solidFill>
                  <a:schemeClr val="dk2"/>
                </a:solidFill>
                <a:latin typeface="Helvetica Neue"/>
                <a:ea typeface="Helvetica Neue"/>
                <a:cs typeface="Helvetica Neue"/>
                <a:sym typeface="Helvetica Neue"/>
              </a:rPr>
              <a:t>the average American spends on Facebook</a:t>
            </a:r>
          </a:p>
          <a:p>
            <a:pPr indent="0" lvl="0" marL="0" marR="0" rtl="0" algn="l">
              <a:lnSpc>
                <a:spcPct val="115000"/>
              </a:lnSpc>
              <a:spcBef>
                <a:spcPts val="720"/>
              </a:spcBef>
              <a:buClr>
                <a:srgbClr val="376092"/>
              </a:buClr>
              <a:buSzPct val="25000"/>
              <a:buFont typeface="Arial"/>
              <a:buNone/>
            </a:pPr>
            <a:r>
              <a:rPr b="1" baseline="0" i="1" lang="en-US" sz="3600" u="none" cap="none" strike="noStrike">
                <a:solidFill>
                  <a:srgbClr val="376092"/>
                </a:solidFill>
                <a:latin typeface="Helvetica Neue"/>
                <a:ea typeface="Helvetica Neue"/>
                <a:cs typeface="Helvetica Neue"/>
                <a:sym typeface="Helvetica Neue"/>
              </a:rPr>
              <a:t>every single day</a:t>
            </a:r>
            <a:r>
              <a:rPr b="1" baseline="0" i="0" lang="en-US" sz="3600" u="none" cap="none" strike="noStrike">
                <a:solidFill>
                  <a:srgbClr val="666666"/>
                </a:solidFill>
                <a:latin typeface="Helvetica Neue"/>
                <a:ea typeface="Helvetica Neue"/>
                <a:cs typeface="Helvetica Neue"/>
                <a:sym typeface="Helvetica Neue"/>
              </a:rPr>
              <a:t>…</a:t>
            </a:r>
            <a:r>
              <a:rPr b="1" baseline="0" i="0" lang="en-US" sz="3600" u="none" cap="none" strike="noStrike">
                <a:solidFill>
                  <a:srgbClr val="9B9B9B"/>
                </a:solidFill>
                <a:latin typeface="Helvetica Neue"/>
                <a:ea typeface="Helvetica Neue"/>
                <a:cs typeface="Helvetica Neue"/>
                <a:sym typeface="Helvetica Neue"/>
              </a:rPr>
              <a:t> </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5" name="Shape 95"/>
        <p:cNvGrpSpPr/>
        <p:nvPr/>
      </p:nvGrpSpPr>
      <p:grpSpPr>
        <a:xfrm>
          <a:off x="0" y="0"/>
          <a:ext cx="0" cy="0"/>
          <a:chOff x="0" y="0"/>
          <a:chExt cx="0" cy="0"/>
        </a:xfrm>
      </p:grpSpPr>
      <p:sp>
        <p:nvSpPr>
          <p:cNvPr id="96" name="Shape 96"/>
          <p:cNvSpPr txBox="1"/>
          <p:nvPr>
            <p:ph idx="1" type="body"/>
          </p:nvPr>
        </p:nvSpPr>
        <p:spPr>
          <a:xfrm>
            <a:off x="645562" y="1078767"/>
            <a:ext cx="7943100" cy="2742900"/>
          </a:xfrm>
          <a:prstGeom prst="rect">
            <a:avLst/>
          </a:prstGeom>
          <a:noFill/>
          <a:ln>
            <a:noFill/>
          </a:ln>
        </p:spPr>
        <p:txBody>
          <a:bodyPr anchorCtr="0" anchor="ctr" bIns="45700" lIns="91425" rIns="91425" tIns="45700">
            <a:noAutofit/>
          </a:bodyPr>
          <a:lstStyle/>
          <a:p>
            <a:pPr indent="0" lvl="0" marL="0" marR="0" rtl="0" algn="ctr">
              <a:spcBef>
                <a:spcPts val="0"/>
              </a:spcBef>
              <a:buClr>
                <a:srgbClr val="666666"/>
              </a:buClr>
              <a:buSzPct val="25000"/>
              <a:buFont typeface="Arial"/>
              <a:buNone/>
            </a:pPr>
            <a:r>
              <a:rPr b="1" baseline="0" i="0" lang="en-US" sz="5500" u="none" cap="none" strike="noStrike">
                <a:solidFill>
                  <a:srgbClr val="376092"/>
                </a:solidFill>
                <a:latin typeface="Helvetica Neue"/>
                <a:ea typeface="Helvetica Neue"/>
                <a:cs typeface="Helvetica Neue"/>
                <a:sym typeface="Helvetica Neue"/>
              </a:rPr>
              <a:t>demographics + psychographics +</a:t>
            </a:r>
          </a:p>
          <a:p>
            <a:pPr indent="0" lvl="0" marL="0" marR="0" rtl="0" algn="ctr">
              <a:spcBef>
                <a:spcPts val="0"/>
              </a:spcBef>
              <a:buClr>
                <a:srgbClr val="666666"/>
              </a:buClr>
              <a:buSzPct val="25000"/>
              <a:buFont typeface="Arial"/>
              <a:buNone/>
            </a:pPr>
            <a:r>
              <a:rPr b="1" lang="en-US" sz="5500">
                <a:solidFill>
                  <a:srgbClr val="376092"/>
                </a:solidFill>
                <a:latin typeface="Helvetica Neue"/>
                <a:ea typeface="Helvetica Neue"/>
                <a:cs typeface="Helvetica Neue"/>
                <a:sym typeface="Helvetica Neue"/>
              </a:rPr>
              <a:t>behavior</a:t>
            </a:r>
          </a:p>
        </p:txBody>
      </p:sp>
      <p:sp>
        <p:nvSpPr>
          <p:cNvPr id="97" name="Shape 97"/>
          <p:cNvSpPr txBox="1"/>
          <p:nvPr/>
        </p:nvSpPr>
        <p:spPr>
          <a:xfrm>
            <a:off x="2664125" y="459025"/>
            <a:ext cx="4046100" cy="575099"/>
          </a:xfrm>
          <a:prstGeom prst="rect">
            <a:avLst/>
          </a:prstGeom>
          <a:noFill/>
          <a:ln>
            <a:noFill/>
          </a:ln>
        </p:spPr>
        <p:txBody>
          <a:bodyPr anchorCtr="0" anchor="t" bIns="91425" lIns="91425" rIns="91425" tIns="91425">
            <a:noAutofit/>
          </a:bodyPr>
          <a:lstStyle/>
          <a:p>
            <a:pPr algn="ctr">
              <a:spcBef>
                <a:spcPts val="0"/>
              </a:spcBef>
              <a:buNone/>
            </a:pPr>
            <a:r>
              <a:rPr lang="en-US" sz="3600">
                <a:solidFill>
                  <a:srgbClr val="666666"/>
                </a:solidFill>
                <a:latin typeface="Just Another Hand"/>
                <a:ea typeface="Just Another Hand"/>
                <a:cs typeface="Just Another Hand"/>
                <a:sym typeface="Just Another Hand"/>
              </a:rPr>
              <a:t>And you can target them based on...</a:t>
            </a:r>
          </a:p>
        </p:txBody>
      </p:sp>
      <p:sp>
        <p:nvSpPr>
          <p:cNvPr id="98" name="Shape 98"/>
          <p:cNvSpPr txBox="1"/>
          <p:nvPr/>
        </p:nvSpPr>
        <p:spPr>
          <a:xfrm>
            <a:off x="1978325" y="3692225"/>
            <a:ext cx="5417699" cy="575099"/>
          </a:xfrm>
          <a:prstGeom prst="rect">
            <a:avLst/>
          </a:prstGeom>
          <a:noFill/>
          <a:ln>
            <a:noFill/>
          </a:ln>
        </p:spPr>
        <p:txBody>
          <a:bodyPr anchorCtr="0" anchor="t" bIns="91425" lIns="91425" rIns="91425" tIns="91425">
            <a:noAutofit/>
          </a:bodyPr>
          <a:lstStyle/>
          <a:p>
            <a:pPr lvl="0" rtl="0" algn="ctr">
              <a:spcBef>
                <a:spcPts val="0"/>
              </a:spcBef>
              <a:buNone/>
            </a:pPr>
            <a:r>
              <a:rPr lang="en-US" sz="3600">
                <a:solidFill>
                  <a:srgbClr val="666666"/>
                </a:solidFill>
                <a:latin typeface="Just Another Hand"/>
                <a:ea typeface="Just Another Hand"/>
                <a:cs typeface="Just Another Hand"/>
                <a:sym typeface="Just Another Hand"/>
              </a:rPr>
              <a:t>Combined together and you have the most powerful advertising option available!</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2" name="Shape 102"/>
        <p:cNvGrpSpPr/>
        <p:nvPr/>
      </p:nvGrpSpPr>
      <p:grpSpPr>
        <a:xfrm>
          <a:off x="0" y="0"/>
          <a:ext cx="0" cy="0"/>
          <a:chOff x="0" y="0"/>
          <a:chExt cx="0" cy="0"/>
        </a:xfrm>
      </p:grpSpPr>
      <p:sp>
        <p:nvSpPr>
          <p:cNvPr id="103" name="Shape 103"/>
          <p:cNvSpPr txBox="1"/>
          <p:nvPr>
            <p:ph idx="1" type="body"/>
          </p:nvPr>
        </p:nvSpPr>
        <p:spPr>
          <a:xfrm>
            <a:off x="671912" y="720417"/>
            <a:ext cx="7943100" cy="2742900"/>
          </a:xfrm>
          <a:prstGeom prst="rect">
            <a:avLst/>
          </a:prstGeom>
          <a:noFill/>
          <a:ln>
            <a:noFill/>
          </a:ln>
        </p:spPr>
        <p:txBody>
          <a:bodyPr anchorCtr="0" anchor="ctr" bIns="45700" lIns="91425" rIns="91425" tIns="45700">
            <a:noAutofit/>
          </a:bodyPr>
          <a:lstStyle/>
          <a:p>
            <a:pPr indent="0" lvl="0" marL="0" marR="0" rtl="0" algn="ctr">
              <a:spcBef>
                <a:spcPts val="0"/>
              </a:spcBef>
              <a:buClr>
                <a:srgbClr val="666666"/>
              </a:buClr>
              <a:buSzPct val="25000"/>
              <a:buFont typeface="Arial"/>
              <a:buNone/>
            </a:pPr>
            <a:r>
              <a:rPr b="1" lang="en-US" sz="9600">
                <a:solidFill>
                  <a:srgbClr val="376092"/>
                </a:solidFill>
                <a:latin typeface="Helvetica Neue"/>
                <a:ea typeface="Helvetica Neue"/>
                <a:cs typeface="Helvetica Neue"/>
                <a:sym typeface="Helvetica Neue"/>
              </a:rPr>
              <a:t>Location!</a:t>
            </a:r>
          </a:p>
        </p:txBody>
      </p:sp>
      <p:sp>
        <p:nvSpPr>
          <p:cNvPr id="104" name="Shape 104"/>
          <p:cNvSpPr txBox="1"/>
          <p:nvPr/>
        </p:nvSpPr>
        <p:spPr>
          <a:xfrm>
            <a:off x="2664125" y="459025"/>
            <a:ext cx="4046100" cy="575099"/>
          </a:xfrm>
          <a:prstGeom prst="rect">
            <a:avLst/>
          </a:prstGeom>
          <a:noFill/>
          <a:ln>
            <a:noFill/>
          </a:ln>
        </p:spPr>
        <p:txBody>
          <a:bodyPr anchorCtr="0" anchor="t" bIns="91425" lIns="91425" rIns="91425" tIns="91425">
            <a:noAutofit/>
          </a:bodyPr>
          <a:lstStyle/>
          <a:p>
            <a:pPr lvl="0" rtl="0" algn="ctr">
              <a:spcBef>
                <a:spcPts val="0"/>
              </a:spcBef>
              <a:buNone/>
            </a:pPr>
            <a:r>
              <a:rPr lang="en-US" sz="3600">
                <a:solidFill>
                  <a:srgbClr val="666666"/>
                </a:solidFill>
                <a:latin typeface="Just Another Hand"/>
                <a:ea typeface="Just Another Hand"/>
                <a:cs typeface="Just Another Hand"/>
                <a:sym typeface="Just Another Hand"/>
              </a:rPr>
              <a:t>Oh, and don’t forget...</a:t>
            </a:r>
          </a:p>
        </p:txBody>
      </p:sp>
      <p:sp>
        <p:nvSpPr>
          <p:cNvPr id="105" name="Shape 105"/>
          <p:cNvSpPr txBox="1"/>
          <p:nvPr/>
        </p:nvSpPr>
        <p:spPr>
          <a:xfrm>
            <a:off x="1978325" y="3065100"/>
            <a:ext cx="5417699" cy="575099"/>
          </a:xfrm>
          <a:prstGeom prst="rect">
            <a:avLst/>
          </a:prstGeom>
          <a:noFill/>
          <a:ln>
            <a:noFill/>
          </a:ln>
        </p:spPr>
        <p:txBody>
          <a:bodyPr anchorCtr="0" anchor="t" bIns="91425" lIns="91425" rIns="91425" tIns="91425">
            <a:noAutofit/>
          </a:bodyPr>
          <a:lstStyle/>
          <a:p>
            <a:pPr lvl="0" rtl="0" algn="ctr">
              <a:spcBef>
                <a:spcPts val="0"/>
              </a:spcBef>
              <a:buNone/>
            </a:pPr>
            <a:r>
              <a:rPr lang="en-US" sz="3600">
                <a:solidFill>
                  <a:srgbClr val="666666"/>
                </a:solidFill>
                <a:latin typeface="Just Another Hand"/>
                <a:ea typeface="Just Another Hand"/>
                <a:cs typeface="Just Another Hand"/>
                <a:sym typeface="Just Another Hand"/>
              </a:rPr>
              <a:t>Advertise around the world, or only within 5 minutes of your office. You can do both on Facebook.</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9" name="Shape 109"/>
        <p:cNvGrpSpPr/>
        <p:nvPr/>
      </p:nvGrpSpPr>
      <p:grpSpPr>
        <a:xfrm>
          <a:off x="0" y="0"/>
          <a:ext cx="0" cy="0"/>
          <a:chOff x="0" y="0"/>
          <a:chExt cx="0" cy="0"/>
        </a:xfrm>
      </p:grpSpPr>
      <p:sp>
        <p:nvSpPr>
          <p:cNvPr id="110" name="Shape 110"/>
          <p:cNvSpPr txBox="1"/>
          <p:nvPr>
            <p:ph idx="1" type="body"/>
          </p:nvPr>
        </p:nvSpPr>
        <p:spPr>
          <a:xfrm>
            <a:off x="713287" y="933242"/>
            <a:ext cx="7683900" cy="3402899"/>
          </a:xfrm>
          <a:prstGeom prst="rect">
            <a:avLst/>
          </a:prstGeom>
          <a:noFill/>
          <a:ln>
            <a:noFill/>
          </a:ln>
        </p:spPr>
        <p:txBody>
          <a:bodyPr anchorCtr="0" anchor="ctr" bIns="45700" lIns="91425" rIns="91425" tIns="45700">
            <a:noAutofit/>
          </a:bodyPr>
          <a:lstStyle/>
          <a:p>
            <a:pPr indent="0" lvl="0" marL="0" marR="0" rtl="0" algn="l">
              <a:lnSpc>
                <a:spcPct val="115000"/>
              </a:lnSpc>
              <a:spcBef>
                <a:spcPts val="720"/>
              </a:spcBef>
              <a:buClr>
                <a:srgbClr val="376092"/>
              </a:buClr>
              <a:buSzPct val="25000"/>
              <a:buFont typeface="Arial"/>
              <a:buNone/>
            </a:pPr>
            <a:r>
              <a:rPr b="1" lang="en-US" sz="3600">
                <a:solidFill>
                  <a:srgbClr val="376092"/>
                </a:solidFill>
                <a:latin typeface="Helvetica Neue"/>
                <a:ea typeface="Helvetica Neue"/>
                <a:cs typeface="Helvetica Neue"/>
                <a:sym typeface="Helvetica Neue"/>
              </a:rPr>
              <a:t>But we’re just scratching the surface! </a:t>
            </a:r>
            <a:r>
              <a:rPr b="1" lang="en-US" sz="3600">
                <a:solidFill>
                  <a:srgbClr val="666666"/>
                </a:solidFill>
                <a:latin typeface="Helvetica Neue"/>
                <a:ea typeface="Helvetica Neue"/>
                <a:cs typeface="Helvetica Neue"/>
                <a:sym typeface="Helvetica Neue"/>
              </a:rPr>
              <a:t>Let’s dig a little deeper...</a:t>
            </a:r>
            <a:r>
              <a:rPr b="1" baseline="0" i="0" lang="en-US" sz="3600" u="none" cap="none" strike="noStrike">
                <a:solidFill>
                  <a:srgbClr val="9B9B9B"/>
                </a:solidFill>
                <a:latin typeface="Helvetica Neue"/>
                <a:ea typeface="Helvetica Neue"/>
                <a:cs typeface="Helvetica Neue"/>
                <a:sym typeface="Helvetica Neue"/>
              </a:rPr>
              <a:t> </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ight-gradien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