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7200"/>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 name="Shape 3"/>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 name="Shape 4"/>
          <p:cNvSpPr/>
          <p:nvPr>
            <p:ph idx="3"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 name="Shape 5"/>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 name="Shape 6"/>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 name="Shape 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 name="Shape 54"/>
        <p:cNvGrpSpPr/>
        <p:nvPr/>
      </p:nvGrpSpPr>
      <p:grpSpPr>
        <a:xfrm>
          <a:off x="0" y="0"/>
          <a:ext cx="0" cy="0"/>
          <a:chOff x="0" y="0"/>
          <a:chExt cx="0" cy="0"/>
        </a:xfrm>
      </p:grpSpPr>
      <p:sp>
        <p:nvSpPr>
          <p:cNvPr id="55" name="Shape 5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
        <p:nvSpPr>
          <p:cNvPr id="56" name="Shape 5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08" name="Shape 10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2" name="Shape 112"/>
        <p:cNvGrpSpPr/>
        <p:nvPr/>
      </p:nvGrpSpPr>
      <p:grpSpPr>
        <a:xfrm>
          <a:off x="0" y="0"/>
          <a:ext cx="0" cy="0"/>
          <a:chOff x="0" y="0"/>
          <a:chExt cx="0" cy="0"/>
        </a:xfrm>
      </p:grpSpPr>
      <p:sp>
        <p:nvSpPr>
          <p:cNvPr id="113" name="Shape 11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14" name="Shape 11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0" name="Shape 12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p:txBody>
      </p:sp>
      <p:sp>
        <p:nvSpPr>
          <p:cNvPr id="121" name="Shape 121"/>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3" name="Shape 123"/>
        <p:cNvGrpSpPr/>
        <p:nvPr/>
      </p:nvGrpSpPr>
      <p:grpSpPr>
        <a:xfrm>
          <a:off x="0" y="0"/>
          <a:ext cx="0" cy="0"/>
          <a:chOff x="0" y="0"/>
          <a:chExt cx="0" cy="0"/>
        </a:xfrm>
      </p:grpSpPr>
      <p:sp>
        <p:nvSpPr>
          <p:cNvPr id="124" name="Shape 12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5" name="Shape 12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Here’s an example of the power of interest targeting: State Bicycle Co., purveyor of hipster bikes, targeted fans of hipster bands Arcade Fire, M83 and Passion Pit. As well as people who … </a:t>
            </a:r>
          </a:p>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Liked other bicycle shops such as Big Shot Bikes, Mission Bicycle and other general interest topics about bikes</a:t>
            </a:r>
          </a:p>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Live in cities with ads promoting specific events such as a bike ride in Austin, Texas</a:t>
            </a:r>
          </a:p>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As a result, they were able to: </a:t>
            </a:r>
          </a:p>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Drive close to $500,000 in incremental sales annually through promotion codes and traffic generated exclusively from Facebook</a:t>
            </a:r>
          </a:p>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Limit ad spending to 1/5th cost per click compared to other ad platforms</a:t>
            </a:r>
          </a:p>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p:txBody>
      </p:sp>
      <p:sp>
        <p:nvSpPr>
          <p:cNvPr id="126" name="Shape 126"/>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0" name="Shape 130"/>
        <p:cNvGrpSpPr/>
        <p:nvPr/>
      </p:nvGrpSpPr>
      <p:grpSpPr>
        <a:xfrm>
          <a:off x="0" y="0"/>
          <a:ext cx="0" cy="0"/>
          <a:chOff x="0" y="0"/>
          <a:chExt cx="0" cy="0"/>
        </a:xfrm>
      </p:grpSpPr>
      <p:sp>
        <p:nvSpPr>
          <p:cNvPr id="131" name="Shape 13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2" name="Shape 13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Helvetica Neue"/>
              <a:buNone/>
            </a:pPr>
            <a:r>
              <a:rPr b="0" baseline="0" i="0" lang="en-US" sz="1200" u="none" cap="none" strike="noStrike">
                <a:solidFill>
                  <a:schemeClr val="dk1"/>
                </a:solidFill>
                <a:latin typeface="Helvetica Neue"/>
                <a:ea typeface="Helvetica Neue"/>
                <a:cs typeface="Helvetica Neue"/>
                <a:sym typeface="Helvetica Neue"/>
              </a:rPr>
              <a:t>Facebook will automatically allocate more of your daily budget to higher performing ads</a:t>
            </a:r>
          </a:p>
        </p:txBody>
      </p:sp>
      <p:sp>
        <p:nvSpPr>
          <p:cNvPr id="133" name="Shape 133"/>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9" name="Shape 13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The average Facebook user has 130 friends. So if you advertise to friends of your fans and you have 100 fans you will be able to reach 13,000 of their friends… not bad!</a:t>
            </a:r>
          </a:p>
        </p:txBody>
      </p:sp>
      <p:sp>
        <p:nvSpPr>
          <p:cNvPr id="140" name="Shape 14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6" name="Shape 14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p:txBody>
      </p:sp>
      <p:sp>
        <p:nvSpPr>
          <p:cNvPr id="147" name="Shape 14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0" name="Shape 150"/>
        <p:cNvGrpSpPr/>
        <p:nvPr/>
      </p:nvGrpSpPr>
      <p:grpSpPr>
        <a:xfrm>
          <a:off x="0" y="0"/>
          <a:ext cx="0" cy="0"/>
          <a:chOff x="0" y="0"/>
          <a:chExt cx="0" cy="0"/>
        </a:xfrm>
      </p:grpSpPr>
      <p:sp>
        <p:nvSpPr>
          <p:cNvPr id="151" name="Shape 15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52" name="Shape 15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58" name="Shape 15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1" name="Shape 161"/>
        <p:cNvGrpSpPr/>
        <p:nvPr/>
      </p:nvGrpSpPr>
      <p:grpSpPr>
        <a:xfrm>
          <a:off x="0" y="0"/>
          <a:ext cx="0" cy="0"/>
          <a:chOff x="0" y="0"/>
          <a:chExt cx="0" cy="0"/>
        </a:xfrm>
      </p:grpSpPr>
      <p:sp>
        <p:nvSpPr>
          <p:cNvPr id="162" name="Shape 16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US"/>
              <a:t>This is a really neat story...this is an Irish Pub in California that has been a massive success, largely because they built up an audience of nearly 4000 Facebook fans BEFORE they ever opened their doors. They run lots of specials and party promotions through their Facebook page to keep their audience engaged and their bar full!</a:t>
            </a:r>
          </a:p>
        </p:txBody>
      </p:sp>
      <p:sp>
        <p:nvSpPr>
          <p:cNvPr id="163" name="Shape 16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 name="Shape 60"/>
        <p:cNvGrpSpPr/>
        <p:nvPr/>
      </p:nvGrpSpPr>
      <p:grpSpPr>
        <a:xfrm>
          <a:off x="0" y="0"/>
          <a:ext cx="0" cy="0"/>
          <a:chOff x="0" y="0"/>
          <a:chExt cx="0" cy="0"/>
        </a:xfrm>
      </p:grpSpPr>
      <p:sp>
        <p:nvSpPr>
          <p:cNvPr id="61" name="Shape 6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62" name="Shape 6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7" name="Shape 167"/>
        <p:cNvGrpSpPr/>
        <p:nvPr/>
      </p:nvGrpSpPr>
      <p:grpSpPr>
        <a:xfrm>
          <a:off x="0" y="0"/>
          <a:ext cx="0" cy="0"/>
          <a:chOff x="0" y="0"/>
          <a:chExt cx="0" cy="0"/>
        </a:xfrm>
      </p:grpSpPr>
      <p:sp>
        <p:nvSpPr>
          <p:cNvPr id="168" name="Shape 16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69" name="Shape 16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4" name="Shape 174"/>
        <p:cNvGrpSpPr/>
        <p:nvPr/>
      </p:nvGrpSpPr>
      <p:grpSpPr>
        <a:xfrm>
          <a:off x="0" y="0"/>
          <a:ext cx="0" cy="0"/>
          <a:chOff x="0" y="0"/>
          <a:chExt cx="0" cy="0"/>
        </a:xfrm>
      </p:grpSpPr>
      <p:sp>
        <p:nvSpPr>
          <p:cNvPr id="175" name="Shape 17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US"/>
              <a:t>By using tools like Facebook’s Audience Insights tool, I can learn a great deal of information about an audience I want to target. Here I searched for people interested in Organic Foods, and Facebook told me that 85% of my audience is women, that they are very likely to be married, college educated, and even work in certain fields. This is all information I can now use in my ad targeting.</a:t>
            </a:r>
          </a:p>
        </p:txBody>
      </p:sp>
      <p:sp>
        <p:nvSpPr>
          <p:cNvPr id="176" name="Shape 17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0" name="Shape 180"/>
        <p:cNvGrpSpPr/>
        <p:nvPr/>
      </p:nvGrpSpPr>
      <p:grpSpPr>
        <a:xfrm>
          <a:off x="0" y="0"/>
          <a:ext cx="0" cy="0"/>
          <a:chOff x="0" y="0"/>
          <a:chExt cx="0" cy="0"/>
        </a:xfrm>
      </p:grpSpPr>
      <p:sp>
        <p:nvSpPr>
          <p:cNvPr id="181" name="Shape 18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82" name="Shape 18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7" name="Shape 187"/>
        <p:cNvGrpSpPr/>
        <p:nvPr/>
      </p:nvGrpSpPr>
      <p:grpSpPr>
        <a:xfrm>
          <a:off x="0" y="0"/>
          <a:ext cx="0" cy="0"/>
          <a:chOff x="0" y="0"/>
          <a:chExt cx="0" cy="0"/>
        </a:xfrm>
      </p:grpSpPr>
      <p:sp>
        <p:nvSpPr>
          <p:cNvPr id="188" name="Shape 18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89" name="Shape 18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4" name="Shape 194"/>
        <p:cNvGrpSpPr/>
        <p:nvPr/>
      </p:nvGrpSpPr>
      <p:grpSpPr>
        <a:xfrm>
          <a:off x="0" y="0"/>
          <a:ext cx="0" cy="0"/>
          <a:chOff x="0" y="0"/>
          <a:chExt cx="0" cy="0"/>
        </a:xfrm>
      </p:grpSpPr>
      <p:sp>
        <p:nvSpPr>
          <p:cNvPr id="195" name="Shape 19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96" name="Shape 19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1" name="Shape 201"/>
        <p:cNvGrpSpPr/>
        <p:nvPr/>
      </p:nvGrpSpPr>
      <p:grpSpPr>
        <a:xfrm>
          <a:off x="0" y="0"/>
          <a:ext cx="0" cy="0"/>
          <a:chOff x="0" y="0"/>
          <a:chExt cx="0" cy="0"/>
        </a:xfrm>
      </p:grpSpPr>
      <p:sp>
        <p:nvSpPr>
          <p:cNvPr id="202" name="Shape 20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03" name="Shape 20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Helvetica Neue"/>
              <a:buNone/>
            </a:pPr>
            <a:r>
              <a:rPr b="0" baseline="0" i="0" lang="en-US" sz="1200" u="none" cap="none" strike="noStrike">
                <a:solidFill>
                  <a:schemeClr val="dk1"/>
                </a:solidFill>
                <a:latin typeface="Helvetica Neue"/>
                <a:ea typeface="Helvetica Neue"/>
                <a:cs typeface="Helvetica Neue"/>
                <a:sym typeface="Helvetica Neue"/>
              </a:rPr>
              <a:t>Use a simple, eye-catching image that is related to your ad text</a:t>
            </a:r>
          </a:p>
          <a:p>
            <a:pPr indent="0" lvl="1" marL="45720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PNG format</a:t>
            </a:r>
          </a:p>
          <a:p>
            <a:pPr indent="0" lvl="1" marL="45720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110px x 80px</a:t>
            </a:r>
          </a:p>
          <a:p>
            <a:pPr indent="0" lvl="1" marL="45720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Evocative (but not "shocking")</a:t>
            </a:r>
          </a:p>
          <a:p>
            <a:pPr indent="0" lvl="1" marL="45720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No stock photos (boring!)</a:t>
            </a:r>
          </a:p>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p:txBody>
      </p:sp>
      <p:sp>
        <p:nvSpPr>
          <p:cNvPr id="204" name="Shape 20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8" name="Shape 208"/>
        <p:cNvGrpSpPr/>
        <p:nvPr/>
      </p:nvGrpSpPr>
      <p:grpSpPr>
        <a:xfrm>
          <a:off x="0" y="0"/>
          <a:ext cx="0" cy="0"/>
          <a:chOff x="0" y="0"/>
          <a:chExt cx="0" cy="0"/>
        </a:xfrm>
      </p:grpSpPr>
      <p:sp>
        <p:nvSpPr>
          <p:cNvPr id="209" name="Shape 20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10" name="Shape 210"/>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5" name="Shape 215"/>
        <p:cNvGrpSpPr/>
        <p:nvPr/>
      </p:nvGrpSpPr>
      <p:grpSpPr>
        <a:xfrm>
          <a:off x="0" y="0"/>
          <a:ext cx="0" cy="0"/>
          <a:chOff x="0" y="0"/>
          <a:chExt cx="0" cy="0"/>
        </a:xfrm>
      </p:grpSpPr>
      <p:sp>
        <p:nvSpPr>
          <p:cNvPr id="216" name="Shape 21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17" name="Shape 21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1" name="Shape 221"/>
        <p:cNvGrpSpPr/>
        <p:nvPr/>
      </p:nvGrpSpPr>
      <p:grpSpPr>
        <a:xfrm>
          <a:off x="0" y="0"/>
          <a:ext cx="0" cy="0"/>
          <a:chOff x="0" y="0"/>
          <a:chExt cx="0" cy="0"/>
        </a:xfrm>
      </p:grpSpPr>
      <p:sp>
        <p:nvSpPr>
          <p:cNvPr id="222" name="Shape 22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23" name="Shape 22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7" name="Shape 227"/>
        <p:cNvGrpSpPr/>
        <p:nvPr/>
      </p:nvGrpSpPr>
      <p:grpSpPr>
        <a:xfrm>
          <a:off x="0" y="0"/>
          <a:ext cx="0" cy="0"/>
          <a:chOff x="0" y="0"/>
          <a:chExt cx="0" cy="0"/>
        </a:xfrm>
      </p:grpSpPr>
      <p:sp>
        <p:nvSpPr>
          <p:cNvPr id="228" name="Shape 22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29" name="Shape 22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US"/>
              <a:t>Facebook is the only online ad platform that gives you the ability to target audiences based on a combination of demographics, psychographics, and purchase behavior - anytime, anywhere, and on just about any sized budget!</a:t>
            </a:r>
          </a:p>
        </p:txBody>
      </p:sp>
      <p:sp>
        <p:nvSpPr>
          <p:cNvPr id="67" name="Shape 6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3" name="Shape 233"/>
        <p:cNvGrpSpPr/>
        <p:nvPr/>
      </p:nvGrpSpPr>
      <p:grpSpPr>
        <a:xfrm>
          <a:off x="0" y="0"/>
          <a:ext cx="0" cy="0"/>
          <a:chOff x="0" y="0"/>
          <a:chExt cx="0" cy="0"/>
        </a:xfrm>
      </p:grpSpPr>
      <p:sp>
        <p:nvSpPr>
          <p:cNvPr id="234" name="Shape 23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35" name="Shape 23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9" name="Shape 239"/>
        <p:cNvGrpSpPr/>
        <p:nvPr/>
      </p:nvGrpSpPr>
      <p:grpSpPr>
        <a:xfrm>
          <a:off x="0" y="0"/>
          <a:ext cx="0" cy="0"/>
          <a:chOff x="0" y="0"/>
          <a:chExt cx="0" cy="0"/>
        </a:xfrm>
      </p:grpSpPr>
      <p:sp>
        <p:nvSpPr>
          <p:cNvPr id="240" name="Shape 24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41" name="Shape 24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5" name="Shape 245"/>
        <p:cNvGrpSpPr/>
        <p:nvPr/>
      </p:nvGrpSpPr>
      <p:grpSpPr>
        <a:xfrm>
          <a:off x="0" y="0"/>
          <a:ext cx="0" cy="0"/>
          <a:chOff x="0" y="0"/>
          <a:chExt cx="0" cy="0"/>
        </a:xfrm>
      </p:grpSpPr>
      <p:sp>
        <p:nvSpPr>
          <p:cNvPr id="246" name="Shape 24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47" name="Shape 24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1" name="Shape 251"/>
        <p:cNvGrpSpPr/>
        <p:nvPr/>
      </p:nvGrpSpPr>
      <p:grpSpPr>
        <a:xfrm>
          <a:off x="0" y="0"/>
          <a:ext cx="0" cy="0"/>
          <a:chOff x="0" y="0"/>
          <a:chExt cx="0" cy="0"/>
        </a:xfrm>
      </p:grpSpPr>
      <p:sp>
        <p:nvSpPr>
          <p:cNvPr id="252" name="Shape 25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3" name="Shape 25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Too often advertisers/marketers will launch a Facebook ad campaign and see that they just spend $100 and got poor results and generalize that this must be the case for all campaigns on Facebook.</a:t>
            </a:r>
          </a:p>
        </p:txBody>
      </p:sp>
      <p:sp>
        <p:nvSpPr>
          <p:cNvPr id="254" name="Shape 25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7" name="Shape 257"/>
        <p:cNvGrpSpPr/>
        <p:nvPr/>
      </p:nvGrpSpPr>
      <p:grpSpPr>
        <a:xfrm>
          <a:off x="0" y="0"/>
          <a:ext cx="0" cy="0"/>
          <a:chOff x="0" y="0"/>
          <a:chExt cx="0" cy="0"/>
        </a:xfrm>
      </p:grpSpPr>
      <p:sp>
        <p:nvSpPr>
          <p:cNvPr id="258" name="Shape 25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59" name="Shape 25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2" name="Shape 262"/>
        <p:cNvGrpSpPr/>
        <p:nvPr/>
      </p:nvGrpSpPr>
      <p:grpSpPr>
        <a:xfrm>
          <a:off x="0" y="0"/>
          <a:ext cx="0" cy="0"/>
          <a:chOff x="0" y="0"/>
          <a:chExt cx="0" cy="0"/>
        </a:xfrm>
      </p:grpSpPr>
      <p:sp>
        <p:nvSpPr>
          <p:cNvPr id="263" name="Shape 26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64" name="Shape 26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2" name="Shape 7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Number of hours the average American user spends on Facebook each month. </a:t>
            </a:r>
          </a:p>
        </p:txBody>
      </p:sp>
      <p:sp>
        <p:nvSpPr>
          <p:cNvPr id="73" name="Shape 73"/>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78" name="Shape 7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83" name="Shape 8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89" name="Shape 8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5" name="Shape 9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For example, if you are a children’s toy store located in Springfield you may want to target people who live in your city who are parents.</a:t>
            </a:r>
          </a:p>
        </p:txBody>
      </p:sp>
      <p:sp>
        <p:nvSpPr>
          <p:cNvPr id="96" name="Shape 96"/>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02" name="Shape 10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2" name="Shape 12"/>
        <p:cNvGrpSpPr/>
        <p:nvPr/>
      </p:nvGrpSpPr>
      <p:grpSpPr>
        <a:xfrm>
          <a:off x="0" y="0"/>
          <a:ext cx="0" cy="0"/>
          <a:chOff x="0" y="0"/>
          <a:chExt cx="0" cy="0"/>
        </a:xfrm>
      </p:grpSpPr>
      <p:sp>
        <p:nvSpPr>
          <p:cNvPr id="13" name="Shape 13"/>
          <p:cNvSpPr txBox="1"/>
          <p:nvPr>
            <p:ph idx="1" type="subTitle"/>
          </p:nvPr>
        </p:nvSpPr>
        <p:spPr>
          <a:xfrm>
            <a:off x="685800" y="2840053"/>
            <a:ext cx="7772400" cy="784799"/>
          </a:xfrm>
          <a:prstGeom prst="rect">
            <a:avLst/>
          </a:prstGeom>
        </p:spPr>
        <p:txBody>
          <a:bodyPr anchorCtr="0" anchor="t" bIns="91425" lIns="91425" rIns="91425" tIns="91425"/>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14" name="Shape 14"/>
          <p:cNvSpPr txBox="1"/>
          <p:nvPr>
            <p:ph type="ctrTitle"/>
          </p:nvPr>
        </p:nvSpPr>
        <p:spPr>
          <a:xfrm>
            <a:off x="685800" y="1583342"/>
            <a:ext cx="7772400" cy="1159799"/>
          </a:xfrm>
          <a:prstGeom prst="rect">
            <a:avLst/>
          </a:prstGeom>
        </p:spPr>
        <p:txBody>
          <a:bodyPr anchorCtr="0" anchor="b" bIns="91425" lIns="91425" rIns="91425" tIns="91425"/>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5" name="Shape 15"/>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x="457200" y="1200150"/>
            <a:ext cx="82296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2" name="Shape 22"/>
          <p:cNvSpPr txBox="1"/>
          <p:nvPr>
            <p:ph idx="1" type="body"/>
          </p:nvPr>
        </p:nvSpPr>
        <p:spPr>
          <a:xfrm>
            <a:off x="457200"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2" type="body"/>
          </p:nvPr>
        </p:nvSpPr>
        <p:spPr>
          <a:xfrm>
            <a:off x="4692273"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4" name="Shape 24"/>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7" name="Shape 27"/>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8" name="Shape 28"/>
        <p:cNvGrpSpPr/>
        <p:nvPr/>
      </p:nvGrpSpPr>
      <p:grpSpPr>
        <a:xfrm>
          <a:off x="0" y="0"/>
          <a:ext cx="0" cy="0"/>
          <a:chOff x="0" y="0"/>
          <a:chExt cx="0" cy="0"/>
        </a:xfrm>
      </p:grpSpPr>
      <p:sp>
        <p:nvSpPr>
          <p:cNvPr id="29" name="Shape 29"/>
          <p:cNvSpPr txBox="1"/>
          <p:nvPr>
            <p:ph idx="1" type="body"/>
          </p:nvPr>
        </p:nvSpPr>
        <p:spPr>
          <a:xfrm>
            <a:off x="457200" y="4406309"/>
            <a:ext cx="8229600" cy="519599"/>
          </a:xfrm>
          <a:prstGeom prst="rect">
            <a:avLst/>
          </a:prstGeom>
        </p:spPr>
        <p:txBody>
          <a:bodyPr anchorCtr="0" anchor="t" bIns="91425" lIns="91425" rIns="91425" tIns="91425"/>
          <a:lstStyle>
            <a:lvl1pPr algn="ctr">
              <a:spcBef>
                <a:spcPts val="0"/>
              </a:spcBef>
              <a:buClr>
                <a:schemeClr val="dk1"/>
              </a:buClr>
              <a:buSzPct val="100000"/>
              <a:buNone/>
              <a:defRPr sz="1800">
                <a:solidFill>
                  <a:schemeClr val="dk1"/>
                </a:solidFill>
              </a:defRPr>
            </a:lvl1pPr>
          </a:lstStyle>
          <a:p/>
        </p:txBody>
      </p:sp>
      <p:sp>
        <p:nvSpPr>
          <p:cNvPr id="30" name="Shape 30"/>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31" name="Shape 31"/>
        <p:cNvGrpSpPr/>
        <p:nvPr/>
      </p:nvGrpSpPr>
      <p:grpSpPr>
        <a:xfrm>
          <a:off x="0" y="0"/>
          <a:ext cx="0" cy="0"/>
          <a:chOff x="0" y="0"/>
          <a:chExt cx="0" cy="0"/>
        </a:xfrm>
      </p:grpSpPr>
      <p:sp>
        <p:nvSpPr>
          <p:cNvPr id="32" name="Shape 32"/>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33" name="Shape 33"/>
        <p:cNvGrpSpPr/>
        <p:nvPr/>
      </p:nvGrpSpPr>
      <p:grpSpPr>
        <a:xfrm>
          <a:off x="0" y="0"/>
          <a:ext cx="0" cy="0"/>
          <a:chOff x="0" y="0"/>
          <a:chExt cx="0" cy="0"/>
        </a:xfrm>
      </p:grpSpPr>
      <p:sp>
        <p:nvSpPr>
          <p:cNvPr id="34" name="Shape 34"/>
          <p:cNvSpPr txBox="1"/>
          <p:nvPr>
            <p:ph type="title"/>
          </p:nvPr>
        </p:nvSpPr>
        <p:spPr>
          <a:xfrm>
            <a:off x="457200" y="205979"/>
            <a:ext cx="8229600" cy="857400"/>
          </a:xfrm>
          <a:prstGeom prst="rect">
            <a:avLst/>
          </a:prstGeom>
          <a:noFill/>
          <a:ln>
            <a:noFill/>
          </a:ln>
        </p:spPr>
        <p:txBody>
          <a:bodyPr anchorCtr="0" anchor="ctr" bIns="91425" lIns="91425" rIns="91425" tIns="91425"/>
          <a:lstStyle>
            <a:lvl1pPr rtl="0" algn="l">
              <a:spcBef>
                <a:spcPts val="0"/>
              </a:spcBef>
              <a:buClr>
                <a:schemeClr val="dk1"/>
              </a:buClr>
              <a:buFont typeface="Helvetica Neue"/>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5" name="Shape 35"/>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139700" marL="342900" rtl="0" algn="l">
              <a:spcBef>
                <a:spcPts val="640"/>
              </a:spcBef>
              <a:buClr>
                <a:schemeClr val="dk1"/>
              </a:buClr>
              <a:buFont typeface="Arial"/>
              <a:buChar char="•"/>
              <a:defRPr/>
            </a:lvl1pPr>
            <a:lvl2pPr indent="-107950" marL="742950" rtl="0" algn="l">
              <a:spcBef>
                <a:spcPts val="560"/>
              </a:spcBef>
              <a:buClr>
                <a:schemeClr val="dk1"/>
              </a:buClr>
              <a:buFont typeface="Arial"/>
              <a:buChar char="–"/>
              <a:defRPr/>
            </a:lvl2pPr>
            <a:lvl3pPr indent="-76200" marL="1143000" rtl="0" algn="l">
              <a:spcBef>
                <a:spcPts val="480"/>
              </a:spcBef>
              <a:buClr>
                <a:schemeClr val="dk1"/>
              </a:buClr>
              <a:buFont typeface="Arial"/>
              <a:buChar char="•"/>
              <a:defRPr/>
            </a:lvl3pPr>
            <a:lvl4pPr indent="-101600" marL="1600200" rtl="0" algn="l">
              <a:spcBef>
                <a:spcPts val="400"/>
              </a:spcBef>
              <a:buClr>
                <a:schemeClr val="dk1"/>
              </a:buClr>
              <a:buFont typeface="Arial"/>
              <a:buChar char="–"/>
              <a:defRPr/>
            </a:lvl4pPr>
            <a:lvl5pPr indent="-101600" marL="2057400" rtl="0" algn="l">
              <a:spcBef>
                <a:spcPts val="400"/>
              </a:spcBef>
              <a:buClr>
                <a:schemeClr val="dk1"/>
              </a:buClr>
              <a:buFont typeface="Arial"/>
              <a:buChar char="»"/>
              <a:defRPr/>
            </a:lvl5pPr>
            <a:lvl6pPr indent="-101600" marL="2514600" rtl="0" algn="l">
              <a:spcBef>
                <a:spcPts val="400"/>
              </a:spcBef>
              <a:buClr>
                <a:schemeClr val="dk1"/>
              </a:buClr>
              <a:buFont typeface="Arial"/>
              <a:buChar char="•"/>
              <a:defRPr/>
            </a:lvl6pPr>
            <a:lvl7pPr indent="-101600" marL="2971800" rtl="0" algn="l">
              <a:spcBef>
                <a:spcPts val="400"/>
              </a:spcBef>
              <a:buClr>
                <a:schemeClr val="dk1"/>
              </a:buClr>
              <a:buFont typeface="Arial"/>
              <a:buChar char="•"/>
              <a:defRPr/>
            </a:lvl7pPr>
            <a:lvl8pPr indent="-101600" marL="3429000" rtl="0" algn="l">
              <a:spcBef>
                <a:spcPts val="400"/>
              </a:spcBef>
              <a:buClr>
                <a:schemeClr val="dk1"/>
              </a:buClr>
              <a:buFont typeface="Arial"/>
              <a:buChar char="•"/>
              <a:defRPr/>
            </a:lvl8pPr>
            <a:lvl9pPr indent="-101600" marL="3886200" rtl="0" algn="l">
              <a:spcBef>
                <a:spcPts val="400"/>
              </a:spcBef>
              <a:buClr>
                <a:schemeClr val="dk1"/>
              </a:buClr>
              <a:buFont typeface="Arial"/>
              <a:buChar char="•"/>
              <a:defRPr/>
            </a:lvl9pPr>
          </a:lstStyle>
          <a:p/>
        </p:txBody>
      </p:sp>
      <p:sp>
        <p:nvSpPr>
          <p:cNvPr id="36" name="Shape 36"/>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7" name="Shape 37"/>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8" name="Shape 38"/>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7B7B7"/>
                </a:solidFill>
                <a:latin typeface="Helvetica Neue"/>
                <a:ea typeface="Helvetica Neue"/>
                <a:cs typeface="Helvetica Neue"/>
                <a:sym typeface="Helvetica Neue"/>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9" name="Shape 39"/>
        <p:cNvGrpSpPr/>
        <p:nvPr/>
      </p:nvGrpSpPr>
      <p:grpSpPr>
        <a:xfrm>
          <a:off x="0" y="0"/>
          <a:ext cx="0" cy="0"/>
          <a:chOff x="0" y="0"/>
          <a:chExt cx="0" cy="0"/>
        </a:xfrm>
      </p:grpSpPr>
      <p:sp>
        <p:nvSpPr>
          <p:cNvPr id="40" name="Shape 40"/>
          <p:cNvSpPr txBox="1"/>
          <p:nvPr>
            <p:ph type="title"/>
          </p:nvPr>
        </p:nvSpPr>
        <p:spPr>
          <a:xfrm>
            <a:off x="722312" y="3305176"/>
            <a:ext cx="7772400" cy="1021499"/>
          </a:xfrm>
          <a:prstGeom prst="rect">
            <a:avLst/>
          </a:prstGeom>
          <a:noFill/>
          <a:ln>
            <a:noFill/>
          </a:ln>
        </p:spPr>
        <p:txBody>
          <a:bodyPr anchorCtr="0" anchor="t"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1" name="Shape 41"/>
          <p:cNvSpPr txBox="1"/>
          <p:nvPr>
            <p:ph idx="1" type="body"/>
          </p:nvPr>
        </p:nvSpPr>
        <p:spPr>
          <a:xfrm>
            <a:off x="722312" y="2180034"/>
            <a:ext cx="7772400" cy="1125000"/>
          </a:xfrm>
          <a:prstGeom prst="rect">
            <a:avLst/>
          </a:prstGeom>
          <a:noFill/>
          <a:ln>
            <a:noFill/>
          </a:ln>
        </p:spPr>
        <p:txBody>
          <a:bodyPr anchorCtr="0" anchor="b" bIns="91425" lIns="91425" rIns="91425" tIns="91425"/>
          <a:lstStyle>
            <a:lvl1pPr indent="0" marL="0" rtl="0">
              <a:spcBef>
                <a:spcPts val="0"/>
              </a:spcBef>
              <a:buClr>
                <a:srgbClr val="B7B7B7"/>
              </a:buClr>
              <a:buFont typeface="Helvetica Neue"/>
              <a:buNone/>
              <a:defRPr/>
            </a:lvl1pPr>
            <a:lvl2pPr indent="0" marL="457200" rtl="0">
              <a:spcBef>
                <a:spcPts val="0"/>
              </a:spcBef>
              <a:buClr>
                <a:srgbClr val="B7B7B7"/>
              </a:buClr>
              <a:buFont typeface="Helvetica Neue"/>
              <a:buNone/>
              <a:defRPr/>
            </a:lvl2pPr>
            <a:lvl3pPr indent="0" marL="914400" rtl="0">
              <a:spcBef>
                <a:spcPts val="0"/>
              </a:spcBef>
              <a:buClr>
                <a:srgbClr val="B7B7B7"/>
              </a:buClr>
              <a:buFont typeface="Helvetica Neue"/>
              <a:buNone/>
              <a:defRPr/>
            </a:lvl3pPr>
            <a:lvl4pPr indent="0" marL="1371600" rtl="0">
              <a:spcBef>
                <a:spcPts val="0"/>
              </a:spcBef>
              <a:buClr>
                <a:srgbClr val="B7B7B7"/>
              </a:buClr>
              <a:buFont typeface="Helvetica Neue"/>
              <a:buNone/>
              <a:defRPr/>
            </a:lvl4pPr>
            <a:lvl5pPr indent="0" marL="1828800" rtl="0">
              <a:spcBef>
                <a:spcPts val="0"/>
              </a:spcBef>
              <a:buClr>
                <a:srgbClr val="B7B7B7"/>
              </a:buClr>
              <a:buFont typeface="Helvetica Neue"/>
              <a:buNone/>
              <a:defRPr/>
            </a:lvl5pPr>
            <a:lvl6pPr indent="0" marL="2286000" rtl="0">
              <a:spcBef>
                <a:spcPts val="0"/>
              </a:spcBef>
              <a:buClr>
                <a:srgbClr val="B7B7B7"/>
              </a:buClr>
              <a:buFont typeface="Calibri"/>
              <a:buNone/>
              <a:defRPr/>
            </a:lvl6pPr>
            <a:lvl7pPr indent="0" marL="2743200" rtl="0">
              <a:spcBef>
                <a:spcPts val="0"/>
              </a:spcBef>
              <a:buClr>
                <a:srgbClr val="B7B7B7"/>
              </a:buClr>
              <a:buFont typeface="Calibri"/>
              <a:buNone/>
              <a:defRPr/>
            </a:lvl7pPr>
            <a:lvl8pPr indent="0" marL="3200400" rtl="0">
              <a:spcBef>
                <a:spcPts val="0"/>
              </a:spcBef>
              <a:buClr>
                <a:srgbClr val="B7B7B7"/>
              </a:buClr>
              <a:buFont typeface="Calibri"/>
              <a:buNone/>
              <a:defRPr/>
            </a:lvl8pPr>
            <a:lvl9pPr indent="0" marL="3657600" rtl="0">
              <a:spcBef>
                <a:spcPts val="0"/>
              </a:spcBef>
              <a:buClr>
                <a:srgbClr val="B7B7B7"/>
              </a:buClr>
              <a:buFont typeface="Calibri"/>
              <a:buNone/>
              <a:defRPr/>
            </a:lvl9pPr>
          </a:lstStyle>
          <a:p/>
        </p:txBody>
      </p:sp>
      <p:sp>
        <p:nvSpPr>
          <p:cNvPr id="42" name="Shape 42"/>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3" name="Shape 43"/>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4" name="Shape 44"/>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7B7B7"/>
                </a:solidFill>
                <a:latin typeface="Helvetica Neue"/>
                <a:ea typeface="Helvetica Neue"/>
                <a:cs typeface="Helvetica Neue"/>
                <a:sym typeface="Helvetica Neue"/>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45" name="Shape 45"/>
        <p:cNvGrpSpPr/>
        <p:nvPr/>
      </p:nvGrpSpPr>
      <p:grpSpPr>
        <a:xfrm>
          <a:off x="0" y="0"/>
          <a:ext cx="0" cy="0"/>
          <a:chOff x="0" y="0"/>
          <a:chExt cx="0" cy="0"/>
        </a:xfrm>
      </p:grpSpPr>
      <p:sp>
        <p:nvSpPr>
          <p:cNvPr id="46" name="Shape 46"/>
          <p:cNvSpPr txBox="1"/>
          <p:nvPr>
            <p:ph type="title"/>
          </p:nvPr>
        </p:nvSpPr>
        <p:spPr>
          <a:xfrm>
            <a:off x="457200" y="205979"/>
            <a:ext cx="8229600" cy="857400"/>
          </a:xfrm>
          <a:prstGeom prst="rect">
            <a:avLst/>
          </a:prstGeom>
          <a:noFill/>
          <a:ln>
            <a:noFill/>
          </a:ln>
        </p:spPr>
        <p:txBody>
          <a:bodyPr anchorCtr="0" anchor="ctr" bIns="91425" lIns="91425" rIns="91425" tIns="91425"/>
          <a:lstStyle>
            <a:lvl1pPr rtl="0" algn="l">
              <a:spcBef>
                <a:spcPts val="0"/>
              </a:spcBef>
              <a:buClr>
                <a:schemeClr val="dk1"/>
              </a:buClr>
              <a:buFont typeface="Helvetica Neue"/>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7" name="Shape 47"/>
          <p:cNvSpPr txBox="1"/>
          <p:nvPr>
            <p:ph idx="1" type="body"/>
          </p:nvPr>
        </p:nvSpPr>
        <p:spPr>
          <a:xfrm>
            <a:off x="457200" y="1200150"/>
            <a:ext cx="4038599" cy="33945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8" name="Shape 48"/>
          <p:cNvSpPr txBox="1"/>
          <p:nvPr>
            <p:ph idx="2" type="body"/>
          </p:nvPr>
        </p:nvSpPr>
        <p:spPr>
          <a:xfrm>
            <a:off x="4648200" y="1200150"/>
            <a:ext cx="4038599" cy="33945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9" name="Shape 49"/>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0" name="Shape 50"/>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1" name="Shape 51"/>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7B7B7"/>
                </a:solidFill>
                <a:latin typeface="Helvetica Neue"/>
                <a:ea typeface="Helvetica Neue"/>
                <a:cs typeface="Helvetica Neue"/>
                <a:sym typeface="Helvetica Neue"/>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lt1"/>
            </a:gs>
            <a:gs pos="30000">
              <a:schemeClr val="lt1"/>
            </a:gs>
            <a:gs pos="100000">
              <a:schemeClr val="lt2"/>
            </a:gs>
          </a:gsLst>
          <a:path path="circle">
            <a:fillToRect b="50%" l="50%" r="50%" t="50%"/>
          </a:path>
          <a:tileRect/>
        </a:gradFill>
      </p:bgPr>
    </p:bg>
    <p:spTree>
      <p:nvGrpSpPr>
        <p:cNvPr id="8" name="Shape 8"/>
        <p:cNvGrpSpPr/>
        <p:nvPr/>
      </p:nvGrpSpPr>
      <p:grpSpPr>
        <a:xfrm>
          <a:off x="0" y="0"/>
          <a:ext cx="0" cy="0"/>
          <a:chOff x="0" y="0"/>
          <a:chExt cx="0" cy="0"/>
        </a:xfrm>
      </p:grpSpPr>
      <p:sp>
        <p:nvSpPr>
          <p:cNvPr id="9" name="Shape 9"/>
          <p:cNvSpPr txBox="1"/>
          <p:nvPr>
            <p:ph type="title"/>
          </p:nvPr>
        </p:nvSpPr>
        <p:spPr>
          <a:xfrm>
            <a:off x="457200" y="205978"/>
            <a:ext cx="8229600" cy="857400"/>
          </a:xfrm>
          <a:prstGeom prst="rect">
            <a:avLst/>
          </a:prstGeom>
          <a:noFill/>
          <a:ln>
            <a:noFill/>
          </a:ln>
        </p:spPr>
        <p:txBody>
          <a:bodyPr anchorCtr="0" anchor="b" bIns="91425" lIns="91425" rIns="91425" tIns="91425"/>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10" name="Shape 10"/>
          <p:cNvSpPr txBox="1"/>
          <p:nvPr>
            <p:ph idx="1" type="body"/>
          </p:nvPr>
        </p:nvSpPr>
        <p:spPr>
          <a:xfrm>
            <a:off x="457200" y="1200150"/>
            <a:ext cx="8229600" cy="3725699"/>
          </a:xfrm>
          <a:prstGeom prst="rect">
            <a:avLst/>
          </a:prstGeom>
          <a:noFill/>
          <a:ln>
            <a:noFill/>
          </a:ln>
        </p:spPr>
        <p:txBody>
          <a:bodyPr anchorCtr="0" anchor="t" bIns="91425" lIns="91425" rIns="91425" tIns="91425"/>
          <a:lstStyle>
            <a:lvl1pPr>
              <a:spcBef>
                <a:spcPts val="600"/>
              </a:spcBef>
              <a:buSzPct val="100000"/>
              <a:defRPr sz="3000"/>
            </a:lvl1pPr>
            <a:lvl2pPr>
              <a:spcBef>
                <a:spcPts val="480"/>
              </a:spcBef>
              <a:buSzPct val="100000"/>
              <a:defRPr sz="2400"/>
            </a:lvl2pPr>
            <a:lvl3pPr>
              <a:spcBef>
                <a:spcPts val="480"/>
              </a:spcBef>
              <a:buSzPct val="100000"/>
              <a:defRPr sz="2400"/>
            </a:lvl3pPr>
            <a:lvl4pPr>
              <a:spcBef>
                <a:spcPts val="360"/>
              </a:spcBef>
              <a:buSzPct val="100000"/>
              <a:defRPr sz="1800"/>
            </a:lvl4pPr>
            <a:lvl5pPr>
              <a:spcBef>
                <a:spcPts val="360"/>
              </a:spcBef>
              <a:buSzPct val="100000"/>
              <a:defRPr sz="1800"/>
            </a:lvl5pPr>
            <a:lvl6pPr>
              <a:spcBef>
                <a:spcPts val="360"/>
              </a:spcBef>
              <a:buSzPct val="100000"/>
              <a:defRPr sz="1800"/>
            </a:lvl6pPr>
            <a:lvl7pPr>
              <a:spcBef>
                <a:spcPts val="360"/>
              </a:spcBef>
              <a:buSzPct val="100000"/>
              <a:defRPr sz="1800"/>
            </a:lvl7pPr>
            <a:lvl8pPr>
              <a:spcBef>
                <a:spcPts val="360"/>
              </a:spcBef>
              <a:buSzPct val="100000"/>
              <a:defRPr sz="1800"/>
            </a:lvl8pPr>
            <a:lvl9pPr>
              <a:spcBef>
                <a:spcPts val="360"/>
              </a:spcBef>
              <a:buSzPct val="100000"/>
              <a:defRPr sz="1800"/>
            </a:lvl9pPr>
          </a:lstStyle>
          <a:p/>
        </p:txBody>
      </p:sp>
      <p:sp>
        <p:nvSpPr>
          <p:cNvPr id="11" name="Shape 11"/>
          <p:cNvSpPr txBox="1"/>
          <p:nvPr>
            <p:ph idx="12" type="sldNum"/>
          </p:nvPr>
        </p:nvSpPr>
        <p:spPr>
          <a:xfrm>
            <a:off x="8556791" y="4749850"/>
            <a:ext cx="548699" cy="393600"/>
          </a:xfrm>
          <a:prstGeom prst="rect">
            <a:avLst/>
          </a:prstGeom>
          <a:noFill/>
          <a:ln>
            <a:noFill/>
          </a:ln>
        </p:spPr>
        <p:txBody>
          <a:bodyPr anchorCtr="0" anchor="ctr" bIns="91425" lIns="91425" rIns="91425" tIns="91425">
            <a:noAutofit/>
          </a:bodyPr>
          <a:lstStyle/>
          <a:p>
            <a:pPr algn="r">
              <a:spcBef>
                <a:spcPts val="0"/>
              </a:spcBef>
              <a:buNone/>
            </a:pPr>
            <a:fld id="{00000000-1234-1234-1234-123412341234}" type="slidenum">
              <a:rPr lang="en-US" sz="1300">
                <a:solidFill>
                  <a:schemeClr val="dk1"/>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0.jp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0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0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09.jpg"/><Relationship Id="rId4" Type="http://schemas.openxmlformats.org/officeDocument/2006/relationships/image" Target="../media/image07.jpg"/><Relationship Id="rId5" Type="http://schemas.openxmlformats.org/officeDocument/2006/relationships/image" Target="../media/image0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 Id="rId3" Type="http://schemas.openxmlformats.org/officeDocument/2006/relationships/image" Target="../media/image0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 Id="rId3" Type="http://schemas.openxmlformats.org/officeDocument/2006/relationships/image" Target="../media/image0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0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0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1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 Id="rId3"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alphaModFix/>
          </a:blip>
          <a:stretch>
            <a:fillRect b="0" l="0" r="0" t="0"/>
          </a:stretch>
        </a:blipFill>
      </p:bgPr>
    </p:bg>
    <p:spTree>
      <p:nvGrpSpPr>
        <p:cNvPr id="52" name="Shape 52"/>
        <p:cNvGrpSpPr/>
        <p:nvPr/>
      </p:nvGrpSpPr>
      <p:grpSpPr>
        <a:xfrm>
          <a:off x="0" y="0"/>
          <a:ext cx="0" cy="0"/>
          <a:chOff x="0" y="0"/>
          <a:chExt cx="0" cy="0"/>
        </a:xfrm>
      </p:grpSpPr>
      <p:pic>
        <p:nvPicPr>
          <p:cNvPr id="53" name="Shape 53"/>
          <p:cNvPicPr preferRelativeResize="0"/>
          <p:nvPr/>
        </p:nvPicPr>
        <p:blipFill rotWithShape="1">
          <a:blip r:embed="rId4">
            <a:alphaModFix/>
          </a:blip>
          <a:srcRect b="0" l="49" r="59" t="0"/>
          <a:stretch/>
        </p:blipFill>
        <p:spPr>
          <a:xfrm>
            <a:off x="0" y="0"/>
            <a:ext cx="9144000" cy="5143499"/>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574175" y="891082"/>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4. Cost efficiency</a:t>
            </a:r>
          </a:p>
        </p:txBody>
      </p:sp>
      <p:sp>
        <p:nvSpPr>
          <p:cNvPr id="105" name="Shape 105"/>
          <p:cNvSpPr txBox="1"/>
          <p:nvPr>
            <p:ph idx="1" type="body"/>
          </p:nvPr>
        </p:nvSpPr>
        <p:spPr>
          <a:xfrm>
            <a:off x="574175" y="1885253"/>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Precision = efficiency</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FB’s measurability means you can</a:t>
            </a:r>
          </a:p>
          <a:p>
            <a:pPr indent="0" lvl="0" marL="0" marR="0" rtl="0" algn="l">
              <a:lnSpc>
                <a:spcPct val="112142"/>
              </a:lnSpc>
              <a:spcBef>
                <a:spcPts val="560"/>
              </a:spcBef>
              <a:buClr>
                <a:srgbClr val="666666"/>
              </a:buClr>
              <a:buSzPct val="25000"/>
              <a:buFont typeface="Arial"/>
              <a:buNone/>
            </a:pPr>
            <a:r>
              <a:rPr b="1" baseline="0" i="0" lang="en-US" sz="2800" u="none" cap="none" strike="noStrike">
                <a:solidFill>
                  <a:srgbClr val="666666"/>
                </a:solidFill>
                <a:latin typeface="Helvetica Neue"/>
                <a:ea typeface="Helvetica Neue"/>
                <a:cs typeface="Helvetica Neue"/>
                <a:sym typeface="Helvetica Neue"/>
              </a:rPr>
              <a:t>   keep driving down your cost per click</a:t>
            </a:r>
          </a:p>
          <a:p>
            <a:pPr indent="-342900" lvl="0" marL="342900" marR="0" rtl="0" algn="l">
              <a:lnSpc>
                <a:spcPct val="112142"/>
              </a:lnSpc>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Dollar for dollar, there’s no better way to get the word out </a:t>
            </a:r>
            <a:r>
              <a:rPr b="1" baseline="0" i="1" lang="en-US" sz="2800" u="sng" cap="none" strike="noStrike">
                <a:solidFill>
                  <a:srgbClr val="666666"/>
                </a:solidFill>
                <a:latin typeface="Helvetica Neue"/>
                <a:ea typeface="Helvetica Neue"/>
                <a:cs typeface="Helvetica Neue"/>
                <a:sym typeface="Helvetica Neue"/>
              </a:rPr>
              <a:t>with relevancy</a:t>
            </a:r>
          </a:p>
          <a:p>
            <a:pPr indent="0" lvl="0" marL="0" marR="0" rtl="0" algn="l">
              <a:lnSpc>
                <a:spcPct val="112142"/>
              </a:lnSpc>
              <a:spcBef>
                <a:spcPts val="560"/>
              </a:spcBef>
              <a:buClr>
                <a:schemeClr val="dk1"/>
              </a:buClr>
              <a:buFont typeface="Arial"/>
              <a:buNone/>
            </a:pPr>
            <a:r>
              <a:t/>
            </a:r>
            <a:endParaRPr b="1" baseline="0" i="0" sz="2800" u="none" cap="none" strike="noStrike">
              <a:solidFill>
                <a:srgbClr val="666666"/>
              </a:solidFill>
              <a:latin typeface="Helvetica Neue"/>
              <a:ea typeface="Helvetica Neue"/>
              <a:cs typeface="Helvetica Neue"/>
              <a:sym typeface="Helvetica Neue"/>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615952" y="871825"/>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5. Simplicity</a:t>
            </a:r>
          </a:p>
        </p:txBody>
      </p:sp>
      <p:sp>
        <p:nvSpPr>
          <p:cNvPr id="111" name="Shape 111"/>
          <p:cNvSpPr txBox="1"/>
          <p:nvPr>
            <p:ph idx="1" type="body"/>
          </p:nvPr>
        </p:nvSpPr>
        <p:spPr>
          <a:xfrm>
            <a:off x="615952" y="1865997"/>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Great UI makes setup a breeze</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Much easier than Google AdWords</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No PPC experience required</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type="title"/>
          </p:nvPr>
        </p:nvSpPr>
        <p:spPr>
          <a:xfrm>
            <a:off x="465560" y="389786"/>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6. Interests targeting</a:t>
            </a:r>
          </a:p>
        </p:txBody>
      </p:sp>
      <p:sp>
        <p:nvSpPr>
          <p:cNvPr id="117" name="Shape 117"/>
          <p:cNvSpPr txBox="1"/>
          <p:nvPr>
            <p:ph idx="1" type="body"/>
          </p:nvPr>
        </p:nvSpPr>
        <p:spPr>
          <a:xfrm>
            <a:off x="465560" y="1383958"/>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Ads are much more likely to perform better when you target smaller, specific groups of people!</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Display ads to the people who are most likely to be interested in your product or service</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Customize your ad so it’s more appealing to the audience you’re trying to reach</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alphaModFix/>
          </a:blip>
          <a:stretch>
            <a:fillRect b="0" l="0" r="0" t="0"/>
          </a:stretch>
        </a:blipFill>
      </p:bgPr>
    </p:bg>
    <p:spTree>
      <p:nvGrpSpPr>
        <p:cNvPr id="122" name="Shape 122"/>
        <p:cNvGrpSpPr/>
        <p:nvPr/>
      </p:nvGrpSpPr>
      <p:grpSpPr>
        <a:xfrm>
          <a:off x="0" y="0"/>
          <a:ext cx="0" cy="0"/>
          <a:chOff x="0" y="0"/>
          <a:chExt cx="0" cy="0"/>
        </a:xfrm>
      </p:grpSpPr>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457200" y="573595"/>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7. A/B testing</a:t>
            </a:r>
          </a:p>
        </p:txBody>
      </p:sp>
      <p:pic>
        <p:nvPicPr>
          <p:cNvPr id="129" name="Shape 129"/>
          <p:cNvPicPr preferRelativeResize="0"/>
          <p:nvPr/>
        </p:nvPicPr>
        <p:blipFill>
          <a:blip r:embed="rId3">
            <a:alphaModFix/>
          </a:blip>
          <a:stretch>
            <a:fillRect/>
          </a:stretch>
        </p:blipFill>
        <p:spPr>
          <a:xfrm>
            <a:off x="1534662" y="1735001"/>
            <a:ext cx="6074674" cy="1555699"/>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4" name="Shape 134"/>
        <p:cNvGrpSpPr/>
        <p:nvPr/>
      </p:nvGrpSpPr>
      <p:grpSpPr>
        <a:xfrm>
          <a:off x="0" y="0"/>
          <a:ext cx="0" cy="0"/>
          <a:chOff x="0" y="0"/>
          <a:chExt cx="0" cy="0"/>
        </a:xfrm>
      </p:grpSpPr>
      <p:sp>
        <p:nvSpPr>
          <p:cNvPr id="135" name="Shape 135"/>
          <p:cNvSpPr txBox="1"/>
          <p:nvPr>
            <p:ph type="title"/>
          </p:nvPr>
        </p:nvSpPr>
        <p:spPr>
          <a:xfrm>
            <a:off x="457200" y="312723"/>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8. </a:t>
            </a:r>
            <a:r>
              <a:rPr lang="en-US">
                <a:solidFill>
                  <a:srgbClr val="376092"/>
                </a:solidFill>
                <a:latin typeface="Helvetica Neue"/>
                <a:ea typeface="Helvetica Neue"/>
                <a:cs typeface="Helvetica Neue"/>
                <a:sym typeface="Helvetica Neue"/>
              </a:rPr>
              <a:t>Social proof</a:t>
            </a:r>
          </a:p>
        </p:txBody>
      </p:sp>
      <p:sp>
        <p:nvSpPr>
          <p:cNvPr id="136" name="Shape 136"/>
          <p:cNvSpPr txBox="1"/>
          <p:nvPr>
            <p:ph idx="1" type="body"/>
          </p:nvPr>
        </p:nvSpPr>
        <p:spPr>
          <a:xfrm>
            <a:off x="457200" y="1306895"/>
            <a:ext cx="8229600" cy="3394472"/>
          </a:xfrm>
          <a:prstGeom prst="rect">
            <a:avLst/>
          </a:prstGeom>
          <a:noFill/>
          <a:ln>
            <a:noFill/>
          </a:ln>
        </p:spPr>
        <p:txBody>
          <a:bodyPr anchorCtr="0" anchor="t" bIns="45700" lIns="91425" rIns="91425" tIns="45700">
            <a:noAutofit/>
          </a:bodyPr>
          <a:lstStyle/>
          <a:p>
            <a:pPr indent="0" lvl="0" rtl="0">
              <a:spcBef>
                <a:spcPts val="560"/>
              </a:spcBef>
              <a:buClr>
                <a:srgbClr val="666666"/>
              </a:buClr>
              <a:buSzPct val="100000"/>
              <a:buFont typeface="Arial"/>
              <a:buChar char="•"/>
            </a:pPr>
            <a:r>
              <a:rPr b="1" lang="en-US" sz="2800">
                <a:solidFill>
                  <a:schemeClr val="dk2"/>
                </a:solidFill>
                <a:latin typeface="Helvetica Neue"/>
                <a:ea typeface="Helvetica Neue"/>
                <a:cs typeface="Helvetica Neue"/>
                <a:sym typeface="Helvetica Neue"/>
              </a:rPr>
              <a:t>SOCIAL PROOF IS POWERFUL STUFF!</a:t>
            </a:r>
          </a:p>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68% of FB users say a friend’s referral would increase their chances of purchasing</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Facebook ads are easily ‘liked’ and shared, giving you the benefit of social proof</a:t>
            </a:r>
            <a:r>
              <a:rPr b="1" baseline="0" i="0" lang="en-US" sz="2800" u="none" cap="none" strike="noStrike">
                <a:solidFill>
                  <a:srgbClr val="666666"/>
                </a:solidFill>
                <a:latin typeface="Helvetica Neue"/>
                <a:ea typeface="Helvetica Neue"/>
                <a:cs typeface="Helvetica Neue"/>
                <a:sym typeface="Helvetica Neue"/>
              </a:rPr>
              <a:t> </a:t>
            </a:r>
          </a:p>
          <a:p>
            <a:pPr indent="-342900" lvl="0" marL="342900" marR="0" rtl="0" algn="l">
              <a:spcBef>
                <a:spcPts val="560"/>
              </a:spcBef>
              <a:buClr>
                <a:srgbClr val="666666"/>
              </a:buClr>
              <a:buSzPct val="100000"/>
              <a:buFont typeface="Helvetica Neue"/>
              <a:buChar char="•"/>
            </a:pPr>
            <a:r>
              <a:rPr b="1" lang="en-US" sz="2800">
                <a:solidFill>
                  <a:srgbClr val="666666"/>
                </a:solidFill>
                <a:latin typeface="Helvetica Neue"/>
                <a:ea typeface="Helvetica Neue"/>
                <a:cs typeface="Helvetica Neue"/>
                <a:sym typeface="Helvetica Neue"/>
              </a:rPr>
              <a:t>You can advertise to ‘friends of fans’ to leverage social proof</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x="0" y="0"/>
          <a:ext cx="0" cy="0"/>
          <a:chOff x="0" y="0"/>
          <a:chExt cx="0" cy="0"/>
        </a:xfrm>
      </p:grpSpPr>
      <p:sp>
        <p:nvSpPr>
          <p:cNvPr id="142" name="Shape 142"/>
          <p:cNvSpPr txBox="1"/>
          <p:nvPr>
            <p:ph type="title"/>
          </p:nvPr>
        </p:nvSpPr>
        <p:spPr>
          <a:xfrm>
            <a:off x="457200" y="312723"/>
            <a:ext cx="8229600" cy="85740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lang="en-US">
                <a:solidFill>
                  <a:srgbClr val="376092"/>
                </a:solidFill>
                <a:latin typeface="Helvetica Neue"/>
                <a:ea typeface="Helvetica Neue"/>
                <a:cs typeface="Helvetica Neue"/>
                <a:sym typeface="Helvetica Neue"/>
              </a:rPr>
              <a:t>9</a:t>
            </a:r>
            <a:r>
              <a:rPr b="1" baseline="0" i="0" lang="en-US" sz="3600" u="none" cap="none" strike="noStrike">
                <a:solidFill>
                  <a:srgbClr val="376092"/>
                </a:solidFill>
                <a:latin typeface="Helvetica Neue"/>
                <a:ea typeface="Helvetica Neue"/>
                <a:cs typeface="Helvetica Neue"/>
                <a:sym typeface="Helvetica Neue"/>
              </a:rPr>
              <a:t>. </a:t>
            </a:r>
            <a:r>
              <a:rPr lang="en-US">
                <a:solidFill>
                  <a:srgbClr val="376092"/>
                </a:solidFill>
                <a:latin typeface="Helvetica Neue"/>
                <a:ea typeface="Helvetica Neue"/>
                <a:cs typeface="Helvetica Neue"/>
                <a:sym typeface="Helvetica Neue"/>
              </a:rPr>
              <a:t>Mobile targeting</a:t>
            </a:r>
          </a:p>
        </p:txBody>
      </p:sp>
      <p:sp>
        <p:nvSpPr>
          <p:cNvPr id="143" name="Shape 143"/>
          <p:cNvSpPr txBox="1"/>
          <p:nvPr>
            <p:ph idx="1" type="body"/>
          </p:nvPr>
        </p:nvSpPr>
        <p:spPr>
          <a:xfrm>
            <a:off x="457200" y="1306895"/>
            <a:ext cx="8229600" cy="3394500"/>
          </a:xfrm>
          <a:prstGeom prst="rect">
            <a:avLst/>
          </a:prstGeom>
          <a:noFill/>
          <a:ln>
            <a:noFill/>
          </a:ln>
        </p:spPr>
        <p:txBody>
          <a:bodyPr anchorCtr="0" anchor="t" bIns="45700" lIns="91425" rIns="91425" tIns="45700">
            <a:noAutofit/>
          </a:bodyPr>
          <a:lstStyle/>
          <a:p>
            <a:pPr indent="-342900" lvl="0" marL="342900" marR="0" rtl="0" algn="l">
              <a:spcBef>
                <a:spcPts val="560"/>
              </a:spcBef>
              <a:buClr>
                <a:srgbClr val="666666"/>
              </a:buClr>
              <a:buSzPct val="100000"/>
              <a:buFont typeface="Arial"/>
              <a:buChar char="•"/>
            </a:pPr>
            <a:r>
              <a:rPr b="1" lang="en-US" sz="2800">
                <a:solidFill>
                  <a:schemeClr val="dk2"/>
                </a:solidFill>
                <a:latin typeface="Helvetica Neue"/>
                <a:ea typeface="Helvetica Neue"/>
                <a:cs typeface="Helvetica Neue"/>
                <a:sym typeface="Helvetica Neue"/>
              </a:rPr>
              <a:t>Mobile traffic has surpassed desktop</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30% of purchases are now made from mobile devices</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Facebook is a VERY popular mobile app</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Reach your prospects on the go!</a:t>
            </a:r>
            <a:r>
              <a:rPr b="1" baseline="0" i="0" lang="en-US" sz="2800" u="none" cap="none" strike="noStrike">
                <a:solidFill>
                  <a:srgbClr val="666666"/>
                </a:solidFill>
                <a:latin typeface="Helvetica Neue"/>
                <a:ea typeface="Helvetica Neue"/>
                <a:cs typeface="Helvetica Neue"/>
                <a:sym typeface="Helvetica Neue"/>
              </a:rPr>
              <a:t> </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8" name="Shape 148"/>
        <p:cNvGrpSpPr/>
        <p:nvPr/>
      </p:nvGrpSpPr>
      <p:grpSpPr>
        <a:xfrm>
          <a:off x="0" y="0"/>
          <a:ext cx="0" cy="0"/>
          <a:chOff x="0" y="0"/>
          <a:chExt cx="0" cy="0"/>
        </a:xfrm>
      </p:grpSpPr>
      <p:pic>
        <p:nvPicPr>
          <p:cNvPr id="149" name="Shape 149"/>
          <p:cNvPicPr preferRelativeResize="0"/>
          <p:nvPr/>
        </p:nvPicPr>
        <p:blipFill rotWithShape="1">
          <a:blip r:embed="rId3">
            <a:alphaModFix/>
          </a:blip>
          <a:srcRect b="0" l="89" r="99" t="0"/>
          <a:stretch/>
        </p:blipFill>
        <p:spPr>
          <a:xfrm>
            <a:off x="0" y="0"/>
            <a:ext cx="9144001" cy="5143499"/>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title"/>
          </p:nvPr>
        </p:nvSpPr>
        <p:spPr>
          <a:xfrm>
            <a:off x="457200" y="790429"/>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Create an awesome page!</a:t>
            </a:r>
          </a:p>
        </p:txBody>
      </p:sp>
      <p:sp>
        <p:nvSpPr>
          <p:cNvPr id="155" name="Shape 155"/>
          <p:cNvSpPr txBox="1"/>
          <p:nvPr>
            <p:ph idx="1" type="body"/>
          </p:nvPr>
        </p:nvSpPr>
        <p:spPr>
          <a:xfrm>
            <a:off x="457200" y="1784600"/>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Make it visually appealing</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Include freebies and offers if appropriate</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Be ready to engage</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More engaged fans means you can more fully leverage FB’s advertising capabilities</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pic>
        <p:nvPicPr>
          <p:cNvPr id="160" name="Shape 160"/>
          <p:cNvPicPr preferRelativeResize="0"/>
          <p:nvPr/>
        </p:nvPicPr>
        <p:blipFill>
          <a:blip r:embed="rId3">
            <a:alphaModFix/>
          </a:blip>
          <a:stretch>
            <a:fillRect/>
          </a:stretch>
        </p:blipFill>
        <p:spPr>
          <a:xfrm>
            <a:off x="1804828" y="0"/>
            <a:ext cx="5534342" cy="5143498"/>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 name="Shape 57"/>
        <p:cNvGrpSpPr/>
        <p:nvPr/>
      </p:nvGrpSpPr>
      <p:grpSpPr>
        <a:xfrm>
          <a:off x="0" y="0"/>
          <a:ext cx="0" cy="0"/>
          <a:chOff x="0" y="0"/>
          <a:chExt cx="0" cy="0"/>
        </a:xfrm>
      </p:grpSpPr>
      <p:sp>
        <p:nvSpPr>
          <p:cNvPr id="58" name="Shape 58"/>
          <p:cNvSpPr txBox="1"/>
          <p:nvPr>
            <p:ph type="title"/>
          </p:nvPr>
        </p:nvSpPr>
        <p:spPr>
          <a:xfrm>
            <a:off x="908395" y="1392662"/>
            <a:ext cx="76643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Why Facebook?</a:t>
            </a:r>
          </a:p>
        </p:txBody>
      </p:sp>
      <p:sp>
        <p:nvSpPr>
          <p:cNvPr id="59" name="Shape 59"/>
          <p:cNvSpPr txBox="1"/>
          <p:nvPr>
            <p:ph idx="1" type="body"/>
          </p:nvPr>
        </p:nvSpPr>
        <p:spPr>
          <a:xfrm>
            <a:off x="908395" y="2386834"/>
            <a:ext cx="7664300" cy="1364811"/>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1.23</a:t>
            </a:r>
            <a:r>
              <a:rPr b="1" baseline="0" i="0" lang="en-US" sz="2800" u="none" cap="none" strike="noStrike">
                <a:solidFill>
                  <a:srgbClr val="666666"/>
                </a:solidFill>
                <a:latin typeface="Helvetica Neue"/>
                <a:ea typeface="Helvetica Neue"/>
                <a:cs typeface="Helvetica Neue"/>
                <a:sym typeface="Helvetica Neue"/>
              </a:rPr>
              <a:t> </a:t>
            </a:r>
            <a:r>
              <a:rPr b="1" lang="en-US" sz="2800">
                <a:solidFill>
                  <a:srgbClr val="666666"/>
                </a:solidFill>
                <a:latin typeface="Helvetica Neue"/>
                <a:ea typeface="Helvetica Neue"/>
                <a:cs typeface="Helvetica Neue"/>
                <a:sym typeface="Helvetica Neue"/>
              </a:rPr>
              <a:t>b</a:t>
            </a:r>
            <a:r>
              <a:rPr b="1" baseline="0" i="0" lang="en-US" sz="2800" u="none" cap="none" strike="noStrike">
                <a:solidFill>
                  <a:srgbClr val="666666"/>
                </a:solidFill>
                <a:latin typeface="Helvetica Neue"/>
                <a:ea typeface="Helvetica Neue"/>
                <a:cs typeface="Helvetica Neue"/>
                <a:sym typeface="Helvetica Neue"/>
              </a:rPr>
              <a:t>illion active mon</a:t>
            </a:r>
            <a:r>
              <a:rPr b="1" lang="en-US" sz="2800">
                <a:solidFill>
                  <a:srgbClr val="666666"/>
                </a:solidFill>
                <a:latin typeface="Helvetica Neue"/>
                <a:ea typeface="Helvetica Neue"/>
                <a:cs typeface="Helvetica Neue"/>
                <a:sym typeface="Helvetica Neue"/>
              </a:rPr>
              <a:t>thly</a:t>
            </a:r>
            <a:r>
              <a:rPr b="1" baseline="0" i="0" lang="en-US" sz="2800" u="none" cap="none" strike="noStrike">
                <a:solidFill>
                  <a:srgbClr val="666666"/>
                </a:solidFill>
                <a:latin typeface="Helvetica Neue"/>
                <a:ea typeface="Helvetica Neue"/>
                <a:cs typeface="Helvetica Neue"/>
                <a:sym typeface="Helvetica Neue"/>
              </a:rPr>
              <a:t> users</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Unparalleled reach and targeting</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Facebook = the future of advertising</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4" name="Shape 164"/>
        <p:cNvGrpSpPr/>
        <p:nvPr/>
      </p:nvGrpSpPr>
      <p:grpSpPr>
        <a:xfrm>
          <a:off x="0" y="0"/>
          <a:ext cx="0" cy="0"/>
          <a:chOff x="0" y="0"/>
          <a:chExt cx="0" cy="0"/>
        </a:xfrm>
      </p:grpSpPr>
      <p:sp>
        <p:nvSpPr>
          <p:cNvPr id="165" name="Shape 165"/>
          <p:cNvSpPr txBox="1"/>
          <p:nvPr>
            <p:ph type="title"/>
          </p:nvPr>
        </p:nvSpPr>
        <p:spPr>
          <a:xfrm>
            <a:off x="457200" y="322947"/>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Do your research</a:t>
            </a:r>
          </a:p>
        </p:txBody>
      </p:sp>
      <p:sp>
        <p:nvSpPr>
          <p:cNvPr id="166" name="Shape 166"/>
          <p:cNvSpPr txBox="1"/>
          <p:nvPr>
            <p:ph idx="1" type="body"/>
          </p:nvPr>
        </p:nvSpPr>
        <p:spPr>
          <a:xfrm>
            <a:off x="457200" y="1317120"/>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Take advantage of targeting!</a:t>
            </a:r>
          </a:p>
          <a:p>
            <a:pPr indent="-342900" lvl="0" marL="342900" marR="0" rtl="0" algn="l">
              <a:spcBef>
                <a:spcPts val="0"/>
              </a:spcBef>
              <a:buClr>
                <a:schemeClr val="dk2"/>
              </a:buClr>
              <a:buSzPct val="100000"/>
              <a:buFont typeface="Helvetica Neue"/>
              <a:buChar char="•"/>
            </a:pPr>
            <a:r>
              <a:rPr b="1" lang="en-US" sz="2800">
                <a:solidFill>
                  <a:schemeClr val="dk2"/>
                </a:solidFill>
                <a:latin typeface="Helvetica Neue"/>
                <a:ea typeface="Helvetica Neue"/>
                <a:cs typeface="Helvetica Neue"/>
                <a:sym typeface="Helvetica Neue"/>
              </a:rPr>
              <a:t>Use Facebook Audience Insights to find targets to pursue</a:t>
            </a:r>
          </a:p>
          <a:p>
            <a:pPr indent="-342900" lvl="0" marL="342900" marR="0" rtl="0" algn="l">
              <a:spcBef>
                <a:spcPts val="560"/>
              </a:spcBef>
              <a:buClr>
                <a:schemeClr val="dk2"/>
              </a:buClr>
              <a:buSzPct val="100000"/>
              <a:buFont typeface="Arial"/>
              <a:buChar char="•"/>
            </a:pPr>
            <a:r>
              <a:rPr b="1" lang="en-US" sz="2800">
                <a:solidFill>
                  <a:schemeClr val="dk2"/>
                </a:solidFill>
                <a:latin typeface="Helvetica Neue"/>
                <a:ea typeface="Helvetica Neue"/>
                <a:cs typeface="Helvetica Neue"/>
                <a:sym typeface="Helvetica Neue"/>
              </a:rPr>
              <a:t>Research your audience to get their</a:t>
            </a:r>
            <a:r>
              <a:rPr b="1" baseline="0" i="0" lang="en-US" sz="2800" u="none" cap="none" strike="noStrike">
                <a:solidFill>
                  <a:schemeClr val="dk2"/>
                </a:solidFill>
                <a:latin typeface="Helvetica Neue"/>
                <a:ea typeface="Helvetica Neue"/>
                <a:cs typeface="Helvetica Neue"/>
                <a:sym typeface="Helvetica Neue"/>
              </a:rPr>
              <a:t> demographic </a:t>
            </a:r>
            <a:r>
              <a:rPr b="1" lang="en-US" sz="2800">
                <a:solidFill>
                  <a:schemeClr val="dk2"/>
                </a:solidFill>
                <a:latin typeface="Helvetica Neue"/>
                <a:ea typeface="Helvetica Neue"/>
                <a:cs typeface="Helvetica Neue"/>
                <a:sym typeface="Helvetica Neue"/>
              </a:rPr>
              <a:t>makeup</a:t>
            </a:r>
            <a:r>
              <a:rPr b="1" baseline="0" i="0" lang="en-US" sz="2800" u="none" cap="none" strike="noStrike">
                <a:solidFill>
                  <a:schemeClr val="dk2"/>
                </a:solidFill>
                <a:latin typeface="Helvetica Neue"/>
                <a:ea typeface="Helvetica Neue"/>
                <a:cs typeface="Helvetica Neue"/>
                <a:sym typeface="Helvetica Neue"/>
              </a:rPr>
              <a:t> (even if you think you already know)</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What other websites and brands do they frequent?</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x="0" y="0"/>
          <a:ext cx="0" cy="0"/>
          <a:chOff x="0" y="0"/>
          <a:chExt cx="0" cy="0"/>
        </a:xfrm>
      </p:grpSpPr>
      <p:pic>
        <p:nvPicPr>
          <p:cNvPr id="171" name="Shape 171"/>
          <p:cNvPicPr preferRelativeResize="0"/>
          <p:nvPr/>
        </p:nvPicPr>
        <p:blipFill>
          <a:blip r:embed="rId3">
            <a:alphaModFix/>
          </a:blip>
          <a:stretch>
            <a:fillRect/>
          </a:stretch>
        </p:blipFill>
        <p:spPr>
          <a:xfrm>
            <a:off x="334450" y="221600"/>
            <a:ext cx="5118200" cy="2315875"/>
          </a:xfrm>
          <a:prstGeom prst="rect">
            <a:avLst/>
          </a:prstGeom>
          <a:noFill/>
          <a:ln cap="flat" cmpd="sng" w="19050">
            <a:solidFill>
              <a:srgbClr val="434343"/>
            </a:solidFill>
            <a:prstDash val="solid"/>
            <a:round/>
            <a:headEnd len="med" w="med" type="none"/>
            <a:tailEnd len="med" w="med" type="none"/>
          </a:ln>
        </p:spPr>
      </p:pic>
      <p:pic>
        <p:nvPicPr>
          <p:cNvPr id="172" name="Shape 172"/>
          <p:cNvPicPr preferRelativeResize="0"/>
          <p:nvPr/>
        </p:nvPicPr>
        <p:blipFill>
          <a:blip r:embed="rId4">
            <a:alphaModFix/>
          </a:blip>
          <a:stretch>
            <a:fillRect/>
          </a:stretch>
        </p:blipFill>
        <p:spPr>
          <a:xfrm>
            <a:off x="4494874" y="662650"/>
            <a:ext cx="4492024" cy="2920075"/>
          </a:xfrm>
          <a:prstGeom prst="rect">
            <a:avLst/>
          </a:prstGeom>
          <a:noFill/>
          <a:ln cap="flat" cmpd="sng" w="19050">
            <a:solidFill>
              <a:schemeClr val="dk2"/>
            </a:solidFill>
            <a:prstDash val="solid"/>
            <a:round/>
            <a:headEnd len="med" w="med" type="none"/>
            <a:tailEnd len="med" w="med" type="none"/>
          </a:ln>
        </p:spPr>
      </p:pic>
      <p:pic>
        <p:nvPicPr>
          <p:cNvPr id="173" name="Shape 173"/>
          <p:cNvPicPr preferRelativeResize="0"/>
          <p:nvPr/>
        </p:nvPicPr>
        <p:blipFill>
          <a:blip r:embed="rId5">
            <a:alphaModFix/>
          </a:blip>
          <a:stretch>
            <a:fillRect/>
          </a:stretch>
        </p:blipFill>
        <p:spPr>
          <a:xfrm>
            <a:off x="1475800" y="2907874"/>
            <a:ext cx="5091724" cy="2103875"/>
          </a:xfrm>
          <a:prstGeom prst="rect">
            <a:avLst/>
          </a:prstGeom>
          <a:noFill/>
          <a:ln cap="flat" cmpd="sng" w="19050">
            <a:solidFill>
              <a:srgbClr val="434343"/>
            </a:solidFill>
            <a:prstDash val="solid"/>
            <a:round/>
            <a:headEnd len="med" w="med" type="none"/>
            <a:tailEnd len="med" w="med" type="none"/>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x="0" y="0"/>
          <a:ext cx="0" cy="0"/>
          <a:chOff x="0" y="0"/>
          <a:chExt cx="0" cy="0"/>
        </a:xfrm>
      </p:grpSpPr>
      <p:sp>
        <p:nvSpPr>
          <p:cNvPr id="178" name="Shape 178"/>
          <p:cNvSpPr txBox="1"/>
          <p:nvPr>
            <p:ph type="title"/>
          </p:nvPr>
        </p:nvSpPr>
        <p:spPr>
          <a:xfrm>
            <a:off x="457200" y="205979"/>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lang="en-US">
                <a:solidFill>
                  <a:srgbClr val="376092"/>
                </a:solidFill>
                <a:latin typeface="Helvetica Neue"/>
                <a:ea typeface="Helvetica Neue"/>
                <a:cs typeface="Helvetica Neue"/>
                <a:sym typeface="Helvetica Neue"/>
              </a:rPr>
              <a:t>Targeting can get very specific!</a:t>
            </a:r>
          </a:p>
        </p:txBody>
      </p:sp>
      <p:sp>
        <p:nvSpPr>
          <p:cNvPr id="179" name="Shape 179"/>
          <p:cNvSpPr txBox="1"/>
          <p:nvPr>
            <p:ph idx="1" type="body"/>
          </p:nvPr>
        </p:nvSpPr>
        <p:spPr>
          <a:xfrm>
            <a:off x="457200" y="1200150"/>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Women</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Professional</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Ages 30–35</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Live in Bay Area</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Drive a Toyota</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Like Oprah</a:t>
            </a:r>
          </a:p>
          <a:p>
            <a:pPr indent="-139700" lvl="0" marL="342900" marR="0" rtl="0" algn="l">
              <a:spcBef>
                <a:spcPts val="640"/>
              </a:spcBef>
              <a:buClr>
                <a:schemeClr val="dk1"/>
              </a:buClr>
              <a:buFont typeface="Arial"/>
              <a:buNone/>
            </a:pPr>
            <a:r>
              <a:t/>
            </a:r>
            <a:endParaRPr b="1" baseline="0" i="0" sz="3200" u="none" cap="none" strike="noStrike">
              <a:solidFill>
                <a:schemeClr val="dk1"/>
              </a:solidFill>
              <a:latin typeface="Helvetica Neue"/>
              <a:ea typeface="Helvetica Neue"/>
              <a:cs typeface="Helvetica Neue"/>
              <a:sym typeface="Helvetica Neue"/>
            </a:endParaRPr>
          </a:p>
          <a:p>
            <a:pPr indent="-139700" lvl="0" marL="342900" marR="0" rtl="0" algn="l">
              <a:spcBef>
                <a:spcPts val="640"/>
              </a:spcBef>
              <a:buClr>
                <a:schemeClr val="dk1"/>
              </a:buClr>
              <a:buFont typeface="Arial"/>
              <a:buNone/>
            </a:pPr>
            <a:r>
              <a:t/>
            </a:r>
            <a:endParaRPr b="1" baseline="0" i="0" sz="3200" u="none" cap="none" strike="noStrike">
              <a:solidFill>
                <a:schemeClr val="dk1"/>
              </a:solidFill>
              <a:latin typeface="Helvetica Neue"/>
              <a:ea typeface="Helvetica Neue"/>
              <a:cs typeface="Helvetica Neue"/>
              <a:sym typeface="Helvetica Neue"/>
            </a:endParaRP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x="0" y="0"/>
          <a:ext cx="0" cy="0"/>
          <a:chOff x="0" y="0"/>
          <a:chExt cx="0" cy="0"/>
        </a:xfrm>
      </p:grpSpPr>
      <p:sp>
        <p:nvSpPr>
          <p:cNvPr id="184" name="Shape 184"/>
          <p:cNvSpPr txBox="1"/>
          <p:nvPr>
            <p:ph type="title"/>
          </p:nvPr>
        </p:nvSpPr>
        <p:spPr>
          <a:xfrm>
            <a:off x="457200" y="289529"/>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Tell them what to do</a:t>
            </a:r>
          </a:p>
        </p:txBody>
      </p:sp>
      <p:sp>
        <p:nvSpPr>
          <p:cNvPr id="185" name="Shape 185"/>
          <p:cNvSpPr txBox="1"/>
          <p:nvPr>
            <p:ph idx="1" type="body"/>
          </p:nvPr>
        </p:nvSpPr>
        <p:spPr>
          <a:xfrm>
            <a:off x="457200" y="1283700"/>
            <a:ext cx="5793890" cy="3394472"/>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buClr>
                <a:srgbClr val="666666"/>
              </a:buClr>
              <a:buSzPct val="25000"/>
              <a:buFont typeface="Arial"/>
              <a:buNone/>
            </a:pPr>
            <a:r>
              <a:rPr b="1" baseline="0" i="0" lang="en-US" sz="2800" u="none" cap="none" strike="noStrike">
                <a:solidFill>
                  <a:srgbClr val="666666"/>
                </a:solidFill>
                <a:latin typeface="Helvetica Neue"/>
                <a:ea typeface="Helvetica Neue"/>
                <a:cs typeface="Helvetica Neue"/>
                <a:sym typeface="Helvetica Neue"/>
              </a:rPr>
              <a:t>Include a clear </a:t>
            </a:r>
            <a:r>
              <a:rPr b="1" baseline="0" i="1" lang="en-US" sz="2800" u="none" cap="none" strike="noStrike">
                <a:solidFill>
                  <a:srgbClr val="666666"/>
                </a:solidFill>
                <a:latin typeface="Helvetica Neue"/>
                <a:ea typeface="Helvetica Neue"/>
                <a:cs typeface="Helvetica Neue"/>
                <a:sym typeface="Helvetica Neue"/>
              </a:rPr>
              <a:t>action</a:t>
            </a:r>
            <a:r>
              <a:rPr b="1" baseline="0" i="0" lang="en-US" sz="2800" u="none" cap="none" strike="noStrike">
                <a:solidFill>
                  <a:srgbClr val="666666"/>
                </a:solidFill>
                <a:latin typeface="Helvetica Neue"/>
                <a:ea typeface="Helvetica Neue"/>
                <a:cs typeface="Helvetica Neue"/>
                <a:sym typeface="Helvetica Neue"/>
              </a:rPr>
              <a:t> you want your audience to take in the body text of your ad</a:t>
            </a:r>
          </a:p>
          <a:p>
            <a:pPr indent="-158750" lvl="1" marL="742950" marR="0" rtl="0" algn="l">
              <a:lnSpc>
                <a:spcPct val="90000"/>
              </a:lnSpc>
              <a:spcBef>
                <a:spcPts val="400"/>
              </a:spcBef>
              <a:buClr>
                <a:schemeClr val="dk1"/>
              </a:buClr>
              <a:buFont typeface="Arial"/>
              <a:buNone/>
            </a:pPr>
            <a:r>
              <a:t/>
            </a:r>
            <a:endParaRPr b="1" baseline="0" i="0" sz="2000" u="none" cap="none" strike="noStrike">
              <a:solidFill>
                <a:schemeClr val="dk1"/>
              </a:solidFill>
              <a:latin typeface="Helvetica Neue"/>
              <a:ea typeface="Helvetica Neue"/>
              <a:cs typeface="Helvetica Neue"/>
              <a:sym typeface="Helvetica Neue"/>
            </a:endParaRPr>
          </a:p>
          <a:p>
            <a:pPr indent="-285750" lvl="1" marL="742950" marR="0" rtl="0" algn="l">
              <a:lnSpc>
                <a:spcPct val="90000"/>
              </a:lnSpc>
              <a:spcBef>
                <a:spcPts val="400"/>
              </a:spcBef>
              <a:buClr>
                <a:schemeClr val="dk2"/>
              </a:buClr>
              <a:buSzPct val="100000"/>
              <a:buFont typeface="Arial"/>
              <a:buChar char="–"/>
            </a:pPr>
            <a:r>
              <a:rPr b="1" baseline="0" i="0" lang="en-US" sz="2000" u="none" cap="none" strike="noStrike">
                <a:solidFill>
                  <a:schemeClr val="dk2"/>
                </a:solidFill>
                <a:latin typeface="Helvetica Neue"/>
                <a:ea typeface="Helvetica Neue"/>
                <a:cs typeface="Helvetica Neue"/>
                <a:sym typeface="Helvetica Neue"/>
              </a:rPr>
              <a:t>“Learn more”</a:t>
            </a:r>
          </a:p>
          <a:p>
            <a:pPr indent="-285750" lvl="1" marL="742950" marR="0" rtl="0" algn="l">
              <a:lnSpc>
                <a:spcPct val="90000"/>
              </a:lnSpc>
              <a:spcBef>
                <a:spcPts val="400"/>
              </a:spcBef>
              <a:buClr>
                <a:schemeClr val="dk2"/>
              </a:buClr>
              <a:buSzPct val="100000"/>
              <a:buFont typeface="Arial"/>
              <a:buChar char="–"/>
            </a:pPr>
            <a:r>
              <a:rPr b="1" baseline="0" i="0" lang="en-US" sz="2000" u="none" cap="none" strike="noStrike">
                <a:solidFill>
                  <a:schemeClr val="dk2"/>
                </a:solidFill>
                <a:latin typeface="Helvetica Neue"/>
                <a:ea typeface="Helvetica Neue"/>
                <a:cs typeface="Helvetica Neue"/>
                <a:sym typeface="Helvetica Neue"/>
              </a:rPr>
              <a:t>“Join us”</a:t>
            </a:r>
          </a:p>
          <a:p>
            <a:pPr indent="-285750" lvl="1" marL="742950" marR="0" rtl="0" algn="l">
              <a:lnSpc>
                <a:spcPct val="90000"/>
              </a:lnSpc>
              <a:spcBef>
                <a:spcPts val="400"/>
              </a:spcBef>
              <a:buClr>
                <a:srgbClr val="666666"/>
              </a:buClr>
              <a:buSzPct val="100000"/>
              <a:buFont typeface="Arial"/>
              <a:buChar char="–"/>
            </a:pPr>
            <a:r>
              <a:rPr b="1" baseline="0" i="0" lang="en-US" sz="2000" u="none" cap="none" strike="noStrike">
                <a:solidFill>
                  <a:srgbClr val="666666"/>
                </a:solidFill>
                <a:latin typeface="Helvetica Neue"/>
                <a:ea typeface="Helvetica Neue"/>
                <a:cs typeface="Helvetica Neue"/>
                <a:sym typeface="Helvetica Neue"/>
              </a:rPr>
              <a:t>“Click here”</a:t>
            </a:r>
          </a:p>
          <a:p>
            <a:pPr indent="-285750" lvl="1" marL="742950" marR="0" rtl="0" algn="l">
              <a:lnSpc>
                <a:spcPct val="90000"/>
              </a:lnSpc>
              <a:spcBef>
                <a:spcPts val="400"/>
              </a:spcBef>
              <a:buClr>
                <a:srgbClr val="666666"/>
              </a:buClr>
              <a:buSzPct val="100000"/>
              <a:buFont typeface="Arial"/>
              <a:buChar char="–"/>
            </a:pPr>
            <a:r>
              <a:rPr b="1" baseline="0" i="0" lang="en-US" sz="2000" u="none" cap="none" strike="noStrike">
                <a:solidFill>
                  <a:srgbClr val="666666"/>
                </a:solidFill>
                <a:latin typeface="Helvetica Neue"/>
                <a:ea typeface="Helvetica Neue"/>
                <a:cs typeface="Helvetica Neue"/>
                <a:sym typeface="Helvetica Neue"/>
              </a:rPr>
              <a:t>“Enter your email address”</a:t>
            </a:r>
          </a:p>
          <a:p>
            <a:pPr indent="-285750" lvl="1" marL="742950" marR="0" rtl="0" algn="l">
              <a:lnSpc>
                <a:spcPct val="90000"/>
              </a:lnSpc>
              <a:spcBef>
                <a:spcPts val="400"/>
              </a:spcBef>
              <a:buClr>
                <a:srgbClr val="666666"/>
              </a:buClr>
              <a:buSzPct val="100000"/>
              <a:buFont typeface="Arial"/>
              <a:buChar char="–"/>
            </a:pPr>
            <a:r>
              <a:rPr b="1" baseline="0" i="0" lang="en-US" sz="2000" u="none" cap="none" strike="noStrike">
                <a:solidFill>
                  <a:srgbClr val="666666"/>
                </a:solidFill>
                <a:latin typeface="Helvetica Neue"/>
                <a:ea typeface="Helvetica Neue"/>
                <a:cs typeface="Helvetica Neue"/>
                <a:sym typeface="Helvetica Neue"/>
              </a:rPr>
              <a:t>“Buy now”</a:t>
            </a:r>
          </a:p>
        </p:txBody>
      </p:sp>
      <p:pic>
        <p:nvPicPr>
          <p:cNvPr id="186" name="Shape 186"/>
          <p:cNvPicPr preferRelativeResize="0"/>
          <p:nvPr/>
        </p:nvPicPr>
        <p:blipFill>
          <a:blip r:embed="rId3">
            <a:alphaModFix/>
          </a:blip>
          <a:stretch>
            <a:fillRect/>
          </a:stretch>
        </p:blipFill>
        <p:spPr>
          <a:xfrm>
            <a:off x="5168874" y="2258200"/>
            <a:ext cx="3589900" cy="2576175"/>
          </a:xfrm>
          <a:prstGeom prst="rect">
            <a:avLst/>
          </a:prstGeom>
          <a:noFill/>
          <a:ln cap="flat" cmpd="sng" w="19050">
            <a:solidFill>
              <a:srgbClr val="434343"/>
            </a:solidFill>
            <a:prstDash val="solid"/>
            <a:round/>
            <a:headEnd len="med" w="med" type="none"/>
            <a:tailEnd len="med" w="med" type="none"/>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0" name="Shape 190"/>
        <p:cNvGrpSpPr/>
        <p:nvPr/>
      </p:nvGrpSpPr>
      <p:grpSpPr>
        <a:xfrm>
          <a:off x="0" y="0"/>
          <a:ext cx="0" cy="0"/>
          <a:chOff x="0" y="0"/>
          <a:chExt cx="0" cy="0"/>
        </a:xfrm>
      </p:grpSpPr>
      <p:sp>
        <p:nvSpPr>
          <p:cNvPr id="191" name="Shape 191"/>
          <p:cNvSpPr txBox="1"/>
          <p:nvPr>
            <p:ph type="title"/>
          </p:nvPr>
        </p:nvSpPr>
        <p:spPr>
          <a:xfrm>
            <a:off x="465554" y="1008053"/>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Appeal to self-interest</a:t>
            </a:r>
          </a:p>
        </p:txBody>
      </p:sp>
      <p:sp>
        <p:nvSpPr>
          <p:cNvPr id="192" name="Shape 192"/>
          <p:cNvSpPr txBox="1"/>
          <p:nvPr>
            <p:ph idx="1" type="body"/>
          </p:nvPr>
        </p:nvSpPr>
        <p:spPr>
          <a:xfrm>
            <a:off x="465554" y="2002225"/>
            <a:ext cx="5651572" cy="2125109"/>
          </a:xfrm>
          <a:prstGeom prst="rect">
            <a:avLst/>
          </a:prstGeom>
          <a:noFill/>
          <a:ln>
            <a:noFill/>
          </a:ln>
        </p:spPr>
        <p:txBody>
          <a:bodyPr anchorCtr="0" anchor="t" bIns="45700" lIns="91425" rIns="91425" tIns="45700">
            <a:noAutofit/>
          </a:bodyPr>
          <a:lstStyle/>
          <a:p>
            <a:pPr indent="0" lvl="0" marL="0" marR="0" rtl="0" algn="l">
              <a:spcBef>
                <a:spcPts val="0"/>
              </a:spcBef>
              <a:buClr>
                <a:srgbClr val="666666"/>
              </a:buClr>
              <a:buSzPct val="25000"/>
              <a:buFont typeface="Arial"/>
              <a:buNone/>
            </a:pPr>
            <a:r>
              <a:rPr b="1" baseline="0" i="0" lang="en-US" sz="2800" u="none" cap="none" strike="noStrike">
                <a:solidFill>
                  <a:srgbClr val="666666"/>
                </a:solidFill>
                <a:latin typeface="Helvetica Neue"/>
                <a:ea typeface="Helvetica Neue"/>
                <a:cs typeface="Helvetica Neue"/>
                <a:sym typeface="Helvetica Neue"/>
              </a:rPr>
              <a:t>Highlight any benefits, sales or similar specials that your business is offering</a:t>
            </a:r>
          </a:p>
        </p:txBody>
      </p:sp>
      <p:pic>
        <p:nvPicPr>
          <p:cNvPr id="193" name="Shape 193"/>
          <p:cNvPicPr preferRelativeResize="0"/>
          <p:nvPr>
            <p:ph idx="2" type="body"/>
          </p:nvPr>
        </p:nvPicPr>
        <p:blipFill rotWithShape="1">
          <a:blip r:embed="rId3">
            <a:alphaModFix/>
          </a:blip>
          <a:srcRect b="0" l="-21736" r="-21736" t="0"/>
          <a:stretch/>
        </p:blipFill>
        <p:spPr>
          <a:xfrm>
            <a:off x="6117124" y="1865299"/>
            <a:ext cx="2577900" cy="2166899"/>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7" name="Shape 197"/>
        <p:cNvGrpSpPr/>
        <p:nvPr/>
      </p:nvGrpSpPr>
      <p:grpSpPr>
        <a:xfrm>
          <a:off x="0" y="0"/>
          <a:ext cx="0" cy="0"/>
          <a:chOff x="0" y="0"/>
          <a:chExt cx="0" cy="0"/>
        </a:xfrm>
      </p:grpSpPr>
      <p:sp>
        <p:nvSpPr>
          <p:cNvPr id="198" name="Shape 198"/>
          <p:cNvSpPr txBox="1"/>
          <p:nvPr>
            <p:ph type="title"/>
          </p:nvPr>
        </p:nvSpPr>
        <p:spPr>
          <a:xfrm>
            <a:off x="457200" y="364722"/>
            <a:ext cx="8229600" cy="85740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Use eye-catching imagery</a:t>
            </a:r>
          </a:p>
        </p:txBody>
      </p:sp>
      <p:sp>
        <p:nvSpPr>
          <p:cNvPr id="199" name="Shape 199"/>
          <p:cNvSpPr txBox="1"/>
          <p:nvPr>
            <p:ph idx="1" type="body"/>
          </p:nvPr>
        </p:nvSpPr>
        <p:spPr>
          <a:xfrm>
            <a:off x="457200" y="1221970"/>
            <a:ext cx="8229600" cy="3394500"/>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buClr>
                <a:srgbClr val="666666"/>
              </a:buClr>
              <a:buSzPct val="25000"/>
              <a:buFont typeface="Arial"/>
              <a:buNone/>
            </a:pPr>
            <a:r>
              <a:rPr b="1" baseline="0" i="0" lang="en-US" sz="2800" u="none" cap="none" strike="noStrike">
                <a:solidFill>
                  <a:srgbClr val="666666"/>
                </a:solidFill>
                <a:latin typeface="Helvetica Neue"/>
                <a:ea typeface="Helvetica Neue"/>
                <a:cs typeface="Helvetica Neue"/>
                <a:sym typeface="Helvetica Neue"/>
              </a:rPr>
              <a:t>Always:</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Uncluttered</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Evocative</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NOT STOCK</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Relevant</a:t>
            </a:r>
          </a:p>
          <a:p>
            <a:pPr indent="0" lvl="0" marL="0" marR="0" rtl="0" algn="l">
              <a:lnSpc>
                <a:spcPct val="80000"/>
              </a:lnSpc>
              <a:spcBef>
                <a:spcPts val="448"/>
              </a:spcBef>
              <a:buClr>
                <a:schemeClr val="dk1"/>
              </a:buClr>
              <a:buFont typeface="Arial"/>
              <a:buNone/>
            </a:pPr>
            <a:r>
              <a:t/>
            </a:r>
            <a:endParaRPr b="1" baseline="0" i="0" sz="2250" u="none" cap="none" strike="noStrike">
              <a:solidFill>
                <a:srgbClr val="666666"/>
              </a:solidFill>
              <a:latin typeface="Helvetica Neue"/>
              <a:ea typeface="Helvetica Neue"/>
              <a:cs typeface="Helvetica Neue"/>
              <a:sym typeface="Helvetica Neue"/>
            </a:endParaRPr>
          </a:p>
          <a:p>
            <a:pPr indent="0" lvl="0" marL="0" marR="0" rtl="0" algn="l">
              <a:lnSpc>
                <a:spcPct val="80000"/>
              </a:lnSpc>
              <a:spcBef>
                <a:spcPts val="560"/>
              </a:spcBef>
              <a:buClr>
                <a:srgbClr val="666666"/>
              </a:buClr>
              <a:buSzPct val="25000"/>
              <a:buFont typeface="Arial"/>
              <a:buNone/>
            </a:pPr>
            <a:r>
              <a:rPr b="1" baseline="0" i="0" lang="en-US" sz="2800" u="none" cap="none" strike="noStrike">
                <a:solidFill>
                  <a:srgbClr val="666666"/>
                </a:solidFill>
                <a:latin typeface="Helvetica Neue"/>
                <a:ea typeface="Helvetica Neue"/>
                <a:cs typeface="Helvetica Neue"/>
                <a:sym typeface="Helvetica Neue"/>
              </a:rPr>
              <a:t>Consider:</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Close-ups</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White background</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Branded</a:t>
            </a:r>
          </a:p>
          <a:p>
            <a:pPr indent="0" lvl="0" marL="0" marR="0" rtl="0" algn="l">
              <a:lnSpc>
                <a:spcPct val="80000"/>
              </a:lnSpc>
              <a:spcBef>
                <a:spcPts val="448"/>
              </a:spcBef>
              <a:buClr>
                <a:schemeClr val="dk1"/>
              </a:buClr>
              <a:buFont typeface="Arial"/>
              <a:buNone/>
            </a:pPr>
            <a:r>
              <a:t/>
            </a:r>
            <a:endParaRPr b="1" baseline="0" i="0" sz="2250" u="none" cap="none" strike="noStrike">
              <a:solidFill>
                <a:srgbClr val="666666"/>
              </a:solidFill>
              <a:latin typeface="Helvetica Neue"/>
              <a:ea typeface="Helvetica Neue"/>
              <a:cs typeface="Helvetica Neue"/>
              <a:sym typeface="Helvetica Neue"/>
            </a:endParaRPr>
          </a:p>
          <a:p>
            <a:pPr indent="0" lvl="0" marL="0" marR="0" rtl="0" algn="l">
              <a:lnSpc>
                <a:spcPct val="80000"/>
              </a:lnSpc>
              <a:spcBef>
                <a:spcPts val="448"/>
              </a:spcBef>
              <a:buClr>
                <a:schemeClr val="dk1"/>
              </a:buClr>
              <a:buFont typeface="Arial"/>
              <a:buNone/>
            </a:pPr>
            <a:r>
              <a:t/>
            </a:r>
            <a:endParaRPr b="1" baseline="0" i="0" sz="2250" u="none" cap="none" strike="noStrike">
              <a:solidFill>
                <a:srgbClr val="666666"/>
              </a:solidFill>
              <a:latin typeface="Helvetica Neue"/>
              <a:ea typeface="Helvetica Neue"/>
              <a:cs typeface="Helvetica Neue"/>
              <a:sym typeface="Helvetica Neue"/>
            </a:endParaRPr>
          </a:p>
          <a:p>
            <a:pPr indent="0" lvl="0" marL="0" marR="0" rtl="0" algn="l">
              <a:lnSpc>
                <a:spcPct val="80000"/>
              </a:lnSpc>
              <a:spcBef>
                <a:spcPts val="448"/>
              </a:spcBef>
              <a:buClr>
                <a:schemeClr val="dk1"/>
              </a:buClr>
              <a:buFont typeface="Arial"/>
              <a:buNone/>
            </a:pPr>
            <a:r>
              <a:t/>
            </a:r>
            <a:endParaRPr b="1" baseline="0" i="0" sz="2250" u="none" cap="none" strike="noStrike">
              <a:solidFill>
                <a:srgbClr val="666666"/>
              </a:solidFill>
              <a:latin typeface="Helvetica Neue"/>
              <a:ea typeface="Helvetica Neue"/>
              <a:cs typeface="Helvetica Neue"/>
              <a:sym typeface="Helvetica Neue"/>
            </a:endParaRPr>
          </a:p>
        </p:txBody>
      </p:sp>
      <p:pic>
        <p:nvPicPr>
          <p:cNvPr id="200" name="Shape 200"/>
          <p:cNvPicPr preferRelativeResize="0"/>
          <p:nvPr/>
        </p:nvPicPr>
        <p:blipFill>
          <a:blip r:embed="rId3">
            <a:alphaModFix/>
          </a:blip>
          <a:stretch>
            <a:fillRect/>
          </a:stretch>
        </p:blipFill>
        <p:spPr>
          <a:xfrm>
            <a:off x="4809812" y="1843100"/>
            <a:ext cx="3629025" cy="2724150"/>
          </a:xfrm>
          <a:prstGeom prst="rect">
            <a:avLst/>
          </a:prstGeom>
          <a:noFill/>
          <a:ln cap="flat" cmpd="sng" w="19050">
            <a:solidFill>
              <a:srgbClr val="434343"/>
            </a:solidFill>
            <a:prstDash val="solid"/>
            <a:round/>
            <a:headEnd len="med" w="med" type="none"/>
            <a:tailEnd len="med" w="med" type="none"/>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5" name="Shape 205"/>
        <p:cNvGrpSpPr/>
        <p:nvPr/>
      </p:nvGrpSpPr>
      <p:grpSpPr>
        <a:xfrm>
          <a:off x="0" y="0"/>
          <a:ext cx="0" cy="0"/>
          <a:chOff x="0" y="0"/>
          <a:chExt cx="0" cy="0"/>
        </a:xfrm>
      </p:grpSpPr>
      <p:sp>
        <p:nvSpPr>
          <p:cNvPr id="206" name="Shape 206"/>
          <p:cNvSpPr txBox="1"/>
          <p:nvPr>
            <p:ph type="title"/>
          </p:nvPr>
        </p:nvSpPr>
        <p:spPr>
          <a:xfrm>
            <a:off x="457200" y="1045370"/>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Use time prompts</a:t>
            </a:r>
          </a:p>
        </p:txBody>
      </p:sp>
      <p:sp>
        <p:nvSpPr>
          <p:cNvPr id="207" name="Shape 207"/>
          <p:cNvSpPr txBox="1"/>
          <p:nvPr>
            <p:ph idx="1" type="body"/>
          </p:nvPr>
        </p:nvSpPr>
        <p:spPr>
          <a:xfrm>
            <a:off x="457200" y="2039541"/>
            <a:ext cx="8229600" cy="2851986"/>
          </a:xfrm>
          <a:prstGeom prst="rect">
            <a:avLst/>
          </a:prstGeom>
          <a:noFill/>
          <a:ln>
            <a:noFill/>
          </a:ln>
        </p:spPr>
        <p:txBody>
          <a:bodyPr anchorCtr="0" anchor="t" bIns="45700" lIns="91425" rIns="91425" tIns="45700">
            <a:noAutofit/>
          </a:bodyPr>
          <a:lstStyle/>
          <a:p>
            <a:pPr indent="0" lvl="0" marL="0" marR="0" rtl="0" algn="l">
              <a:spcBef>
                <a:spcPts val="0"/>
              </a:spcBef>
              <a:buClr>
                <a:srgbClr val="666666"/>
              </a:buClr>
              <a:buSzPct val="25000"/>
              <a:buFont typeface="Arial"/>
              <a:buNone/>
            </a:pPr>
            <a:r>
              <a:rPr b="1" baseline="0" i="0" lang="en-US" sz="2800" u="none" cap="none" strike="noStrike">
                <a:solidFill>
                  <a:srgbClr val="666666"/>
                </a:solidFill>
                <a:latin typeface="Helvetica Neue"/>
                <a:ea typeface="Helvetica Neue"/>
                <a:cs typeface="Helvetica Neue"/>
                <a:sym typeface="Helvetica Neue"/>
              </a:rPr>
              <a:t>Create a sense of urgency to encourage immediate action:</a:t>
            </a:r>
          </a:p>
          <a:p>
            <a:pPr indent="-285750" lvl="1" marL="742950" marR="0" rtl="0" algn="l">
              <a:spcBef>
                <a:spcPts val="400"/>
              </a:spcBef>
              <a:buClr>
                <a:srgbClr val="666666"/>
              </a:buClr>
              <a:buSzPct val="100000"/>
              <a:buFont typeface="Arial"/>
              <a:buChar char="–"/>
            </a:pPr>
            <a:r>
              <a:rPr b="1" baseline="0" i="0" lang="en-US" sz="2000" u="none" cap="none" strike="noStrike">
                <a:solidFill>
                  <a:srgbClr val="666666"/>
                </a:solidFill>
                <a:latin typeface="Helvetica Neue"/>
                <a:ea typeface="Helvetica Neue"/>
                <a:cs typeface="Helvetica Neue"/>
                <a:sym typeface="Helvetica Neue"/>
              </a:rPr>
              <a:t>“Today” </a:t>
            </a:r>
          </a:p>
          <a:p>
            <a:pPr indent="-285750" lvl="1" marL="742950" marR="0" rtl="0" algn="l">
              <a:spcBef>
                <a:spcPts val="400"/>
              </a:spcBef>
              <a:buClr>
                <a:srgbClr val="666666"/>
              </a:buClr>
              <a:buSzPct val="100000"/>
              <a:buFont typeface="Arial"/>
              <a:buChar char="–"/>
            </a:pPr>
            <a:r>
              <a:rPr b="1" baseline="0" i="0" lang="en-US" sz="2000" u="none" cap="none" strike="noStrike">
                <a:solidFill>
                  <a:srgbClr val="666666"/>
                </a:solidFill>
                <a:latin typeface="Helvetica Neue"/>
                <a:ea typeface="Helvetica Neue"/>
                <a:cs typeface="Helvetica Neue"/>
                <a:sym typeface="Helvetica Neue"/>
              </a:rPr>
              <a:t>“Act now”</a:t>
            </a:r>
          </a:p>
          <a:p>
            <a:pPr indent="-285750" lvl="1" marL="742950" marR="0" rtl="0" algn="l">
              <a:spcBef>
                <a:spcPts val="400"/>
              </a:spcBef>
              <a:buClr>
                <a:srgbClr val="666666"/>
              </a:buClr>
              <a:buSzPct val="100000"/>
              <a:buFont typeface="Arial"/>
              <a:buChar char="–"/>
            </a:pPr>
            <a:r>
              <a:rPr b="1" baseline="0" i="0" lang="en-US" sz="2000" u="none" cap="none" strike="noStrike">
                <a:solidFill>
                  <a:srgbClr val="666666"/>
                </a:solidFill>
                <a:latin typeface="Helvetica Neue"/>
                <a:ea typeface="Helvetica Neue"/>
                <a:cs typeface="Helvetica Neue"/>
                <a:sym typeface="Helvetica Neue"/>
              </a:rPr>
              <a:t>“Offer ends…”</a:t>
            </a:r>
          </a:p>
          <a:p>
            <a:pPr indent="-139700" lvl="0" marL="342900" marR="0" rtl="0" algn="l">
              <a:spcBef>
                <a:spcPts val="640"/>
              </a:spcBef>
              <a:buClr>
                <a:schemeClr val="dk1"/>
              </a:buClr>
              <a:buFont typeface="Arial"/>
              <a:buNone/>
            </a:pPr>
            <a:r>
              <a:t/>
            </a:r>
            <a:endParaRPr b="1" baseline="0" i="0" sz="3200" u="none" cap="none" strike="noStrike">
              <a:solidFill>
                <a:srgbClr val="666666"/>
              </a:solidFill>
              <a:latin typeface="Helvetica Neue"/>
              <a:ea typeface="Helvetica Neue"/>
              <a:cs typeface="Helvetica Neue"/>
              <a:sym typeface="Helvetica Neue"/>
            </a:endParaRP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1" name="Shape 211"/>
        <p:cNvGrpSpPr/>
        <p:nvPr/>
      </p:nvGrpSpPr>
      <p:grpSpPr>
        <a:xfrm>
          <a:off x="0" y="0"/>
          <a:ext cx="0" cy="0"/>
          <a:chOff x="0" y="0"/>
          <a:chExt cx="0" cy="0"/>
        </a:xfrm>
      </p:grpSpPr>
      <p:sp>
        <p:nvSpPr>
          <p:cNvPr id="212" name="Shape 212"/>
          <p:cNvSpPr txBox="1"/>
          <p:nvPr>
            <p:ph type="title"/>
          </p:nvPr>
        </p:nvSpPr>
        <p:spPr>
          <a:xfrm>
            <a:off x="457200" y="1751640"/>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4000" u="none" cap="none" strike="noStrike">
                <a:solidFill>
                  <a:srgbClr val="376092"/>
                </a:solidFill>
                <a:latin typeface="Helvetica Neue"/>
                <a:ea typeface="Helvetica Neue"/>
                <a:cs typeface="Helvetica Neue"/>
                <a:sym typeface="Helvetica Neue"/>
              </a:rPr>
              <a:t>Pique their curiosity</a:t>
            </a:r>
          </a:p>
        </p:txBody>
      </p:sp>
      <p:sp>
        <p:nvSpPr>
          <p:cNvPr id="213" name="Shape 213"/>
          <p:cNvSpPr txBox="1"/>
          <p:nvPr>
            <p:ph idx="1" type="body"/>
          </p:nvPr>
        </p:nvSpPr>
        <p:spPr>
          <a:xfrm>
            <a:off x="457200" y="2608890"/>
            <a:ext cx="6644936" cy="1979533"/>
          </a:xfrm>
          <a:prstGeom prst="rect">
            <a:avLst/>
          </a:prstGeom>
          <a:noFill/>
          <a:ln>
            <a:noFill/>
          </a:ln>
        </p:spPr>
        <p:txBody>
          <a:bodyPr anchorCtr="0" anchor="t" bIns="45700" lIns="91425" rIns="91425" tIns="45700">
            <a:noAutofit/>
          </a:bodyPr>
          <a:lstStyle/>
          <a:p>
            <a:pPr indent="-228600" lvl="0" marL="457200" marR="0" rtl="0" algn="l">
              <a:spcBef>
                <a:spcPts val="0"/>
              </a:spcBef>
              <a:buClr>
                <a:srgbClr val="666666"/>
              </a:buClr>
              <a:buFont typeface="Helvetica Neue"/>
            </a:pPr>
            <a:r>
              <a:rPr b="1" baseline="0" i="0" lang="en-US" u="none" cap="none" strike="noStrike">
                <a:solidFill>
                  <a:srgbClr val="666666"/>
                </a:solidFill>
                <a:latin typeface="Helvetica Neue"/>
                <a:ea typeface="Helvetica Neue"/>
                <a:cs typeface="Helvetica Neue"/>
                <a:sym typeface="Helvetica Neue"/>
              </a:rPr>
              <a:t>Asking questions → higher CTR</a:t>
            </a:r>
          </a:p>
          <a:p>
            <a:pPr indent="-228600" lvl="0" marL="457200" marR="0" rtl="0" algn="l">
              <a:spcBef>
                <a:spcPts val="0"/>
              </a:spcBef>
              <a:buClr>
                <a:srgbClr val="666666"/>
              </a:buClr>
              <a:buFont typeface="Helvetica Neue"/>
            </a:pPr>
            <a:r>
              <a:rPr b="1" lang="en-US">
                <a:solidFill>
                  <a:srgbClr val="666666"/>
                </a:solidFill>
                <a:latin typeface="Helvetica Neue"/>
                <a:ea typeface="Helvetica Neue"/>
                <a:cs typeface="Helvetica Neue"/>
                <a:sym typeface="Helvetica Neue"/>
              </a:rPr>
              <a:t>Odd images can work very well</a:t>
            </a:r>
          </a:p>
        </p:txBody>
      </p:sp>
      <p:pic>
        <p:nvPicPr>
          <p:cNvPr id="214" name="Shape 214"/>
          <p:cNvPicPr preferRelativeResize="0"/>
          <p:nvPr/>
        </p:nvPicPr>
        <p:blipFill>
          <a:blip r:embed="rId3">
            <a:alphaModFix/>
          </a:blip>
          <a:stretch>
            <a:fillRect/>
          </a:stretch>
        </p:blipFill>
        <p:spPr>
          <a:xfrm>
            <a:off x="6027648" y="100623"/>
            <a:ext cx="2605300" cy="2172499"/>
          </a:xfrm>
          <a:prstGeom prst="rect">
            <a:avLst/>
          </a:prstGeom>
          <a:noFill/>
          <a:ln cap="flat" cmpd="sng" w="19050">
            <a:solidFill>
              <a:srgbClr val="434343"/>
            </a:solidFill>
            <a:prstDash val="solid"/>
            <a:round/>
            <a:headEnd len="med" w="med" type="none"/>
            <a:tailEnd len="med" w="med" type="none"/>
          </a:ln>
        </p:spPr>
      </p:pic>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8" name="Shape 218"/>
        <p:cNvGrpSpPr/>
        <p:nvPr/>
      </p:nvGrpSpPr>
      <p:grpSpPr>
        <a:xfrm>
          <a:off x="0" y="0"/>
          <a:ext cx="0" cy="0"/>
          <a:chOff x="0" y="0"/>
          <a:chExt cx="0" cy="0"/>
        </a:xfrm>
      </p:grpSpPr>
      <p:sp>
        <p:nvSpPr>
          <p:cNvPr id="219" name="Shape 219"/>
          <p:cNvSpPr txBox="1"/>
          <p:nvPr>
            <p:ph type="title"/>
          </p:nvPr>
        </p:nvSpPr>
        <p:spPr>
          <a:xfrm>
            <a:off x="457200" y="1051557"/>
            <a:ext cx="8229600" cy="85740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Test multiple offers</a:t>
            </a:r>
          </a:p>
        </p:txBody>
      </p:sp>
      <p:sp>
        <p:nvSpPr>
          <p:cNvPr id="220" name="Shape 220"/>
          <p:cNvSpPr txBox="1"/>
          <p:nvPr>
            <p:ph idx="1" type="body"/>
          </p:nvPr>
        </p:nvSpPr>
        <p:spPr>
          <a:xfrm>
            <a:off x="487575" y="1939428"/>
            <a:ext cx="8229600" cy="1439999"/>
          </a:xfrm>
          <a:prstGeom prst="rect">
            <a:avLst/>
          </a:prstGeom>
          <a:noFill/>
          <a:ln>
            <a:noFill/>
          </a:ln>
        </p:spPr>
        <p:txBody>
          <a:bodyPr anchorCtr="0" anchor="t" bIns="45700" lIns="91425" rIns="91425" tIns="45700">
            <a:noAutofit/>
          </a:bodyPr>
          <a:lstStyle/>
          <a:p>
            <a:pPr indent="-342900" lvl="0" marL="342900" marR="0" rtl="0" algn="l">
              <a:lnSpc>
                <a:spcPct val="90000"/>
              </a:lnSpc>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Coupons</a:t>
            </a:r>
          </a:p>
          <a:p>
            <a:pPr indent="-342900" lvl="0" marL="342900" marR="0" rtl="0" algn="l">
              <a:lnSpc>
                <a:spcPct val="90000"/>
              </a:lnSpc>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“Like” your page</a:t>
            </a:r>
          </a:p>
          <a:p>
            <a:pPr indent="-342900" lvl="0" marL="342900" marR="0" rtl="0" algn="l">
              <a:lnSpc>
                <a:spcPct val="90000"/>
              </a:lnSpc>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Event invitation</a:t>
            </a:r>
          </a:p>
          <a:p>
            <a:pPr indent="-342900" lvl="0" marL="342900" marR="0" rtl="0" algn="l">
              <a:lnSpc>
                <a:spcPct val="90000"/>
              </a:lnSpc>
              <a:spcBef>
                <a:spcPts val="560"/>
              </a:spcBef>
              <a:buClr>
                <a:schemeClr val="dk2"/>
              </a:buClr>
              <a:buSzPct val="100000"/>
              <a:buFont typeface="Helvetica Neue"/>
              <a:buChar char="•"/>
            </a:pPr>
            <a:r>
              <a:rPr b="1" lang="en-US" sz="2800">
                <a:solidFill>
                  <a:schemeClr val="dk2"/>
                </a:solidFill>
                <a:latin typeface="Helvetica Neue"/>
                <a:ea typeface="Helvetica Neue"/>
                <a:cs typeface="Helvetica Neue"/>
                <a:sym typeface="Helvetica Neue"/>
              </a:rPr>
              <a:t>Buy one, get one free</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4" name="Shape 224"/>
        <p:cNvGrpSpPr/>
        <p:nvPr/>
      </p:nvGrpSpPr>
      <p:grpSpPr>
        <a:xfrm>
          <a:off x="0" y="0"/>
          <a:ext cx="0" cy="0"/>
          <a:chOff x="0" y="0"/>
          <a:chExt cx="0" cy="0"/>
        </a:xfrm>
      </p:grpSpPr>
      <p:sp>
        <p:nvSpPr>
          <p:cNvPr id="225" name="Shape 225"/>
          <p:cNvSpPr txBox="1"/>
          <p:nvPr>
            <p:ph type="title"/>
          </p:nvPr>
        </p:nvSpPr>
        <p:spPr>
          <a:xfrm>
            <a:off x="457200" y="668741"/>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Use sentence fragments</a:t>
            </a:r>
          </a:p>
        </p:txBody>
      </p:sp>
      <p:sp>
        <p:nvSpPr>
          <p:cNvPr id="226" name="Shape 226"/>
          <p:cNvSpPr txBox="1"/>
          <p:nvPr>
            <p:ph idx="1" type="body"/>
          </p:nvPr>
        </p:nvSpPr>
        <p:spPr>
          <a:xfrm>
            <a:off x="457200" y="1662914"/>
            <a:ext cx="8229600" cy="2885406"/>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Keep sentences short + choppy</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Fragments add urgency, quicken pace of reading, aid comprehension</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“Great gifts. Half price. </a:t>
            </a:r>
            <a:r>
              <a:rPr b="1" lang="en-US" sz="2800">
                <a:solidFill>
                  <a:schemeClr val="dk2"/>
                </a:solidFill>
                <a:latin typeface="Helvetica Neue"/>
                <a:ea typeface="Helvetica Neue"/>
                <a:cs typeface="Helvetica Neue"/>
                <a:sym typeface="Helvetica Neue"/>
              </a:rPr>
              <a:t>Won’t Last. </a:t>
            </a:r>
            <a:r>
              <a:rPr b="1" baseline="0" i="0" lang="en-US" sz="2800" u="none" cap="none" strike="noStrike">
                <a:solidFill>
                  <a:schemeClr val="dk2"/>
                </a:solidFill>
                <a:latin typeface="Helvetica Neue"/>
                <a:ea typeface="Helvetica Neue"/>
                <a:cs typeface="Helvetica Neue"/>
                <a:sym typeface="Helvetica Neue"/>
              </a:rPr>
              <a:t>Buy now!”</a:t>
            </a:r>
          </a:p>
          <a:p>
            <a:pPr indent="-139700" lvl="0" marL="342900" marR="0" rtl="0" algn="l">
              <a:spcBef>
                <a:spcPts val="640"/>
              </a:spcBef>
              <a:buClr>
                <a:schemeClr val="dk1"/>
              </a:buClr>
              <a:buFont typeface="Arial"/>
              <a:buNone/>
            </a:pPr>
            <a:r>
              <a:t/>
            </a:r>
            <a:endParaRPr b="1" baseline="0" i="0" sz="3200" u="none" cap="none" strike="noStrike">
              <a:solidFill>
                <a:schemeClr val="dk1"/>
              </a:solidFill>
              <a:latin typeface="Helvetica Neue"/>
              <a:ea typeface="Helvetica Neue"/>
              <a:cs typeface="Helvetica Neue"/>
              <a:sym typeface="Helvetica Neue"/>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3" name="Shape 63"/>
        <p:cNvGrpSpPr/>
        <p:nvPr/>
      </p:nvGrpSpPr>
      <p:grpSpPr>
        <a:xfrm>
          <a:off x="0" y="0"/>
          <a:ext cx="0" cy="0"/>
          <a:chOff x="0" y="0"/>
          <a:chExt cx="0" cy="0"/>
        </a:xfrm>
      </p:grpSpPr>
      <p:sp>
        <p:nvSpPr>
          <p:cNvPr id="64" name="Shape 64"/>
          <p:cNvSpPr txBox="1"/>
          <p:nvPr>
            <p:ph idx="1" type="body"/>
          </p:nvPr>
        </p:nvSpPr>
        <p:spPr>
          <a:xfrm>
            <a:off x="635012" y="1250729"/>
            <a:ext cx="7943165" cy="2742924"/>
          </a:xfrm>
          <a:prstGeom prst="rect">
            <a:avLst/>
          </a:prstGeom>
          <a:noFill/>
          <a:ln>
            <a:noFill/>
          </a:ln>
        </p:spPr>
        <p:txBody>
          <a:bodyPr anchorCtr="0" anchor="ctr" bIns="45700" lIns="91425" rIns="91425" tIns="45700">
            <a:noAutofit/>
          </a:bodyPr>
          <a:lstStyle/>
          <a:p>
            <a:pPr indent="0" lvl="0" marL="0" marR="0" rtl="0" algn="ctr">
              <a:spcBef>
                <a:spcPts val="0"/>
              </a:spcBef>
              <a:buClr>
                <a:srgbClr val="666666"/>
              </a:buClr>
              <a:buSzPct val="25000"/>
              <a:buFont typeface="Arial"/>
              <a:buNone/>
            </a:pPr>
            <a:r>
              <a:rPr b="1" baseline="0" i="0" lang="en-US" sz="5500" u="none" cap="none" strike="noStrike">
                <a:solidFill>
                  <a:srgbClr val="376092"/>
                </a:solidFill>
                <a:latin typeface="Helvetica Neue"/>
                <a:ea typeface="Helvetica Neue"/>
                <a:cs typeface="Helvetica Neue"/>
                <a:sym typeface="Helvetica Neue"/>
              </a:rPr>
              <a:t>demographics + psychographics +</a:t>
            </a:r>
          </a:p>
          <a:p>
            <a:pPr indent="0" lvl="0" marL="0" marR="0" rtl="0" algn="ctr">
              <a:spcBef>
                <a:spcPts val="0"/>
              </a:spcBef>
              <a:buClr>
                <a:srgbClr val="666666"/>
              </a:buClr>
              <a:buSzPct val="25000"/>
              <a:buFont typeface="Arial"/>
              <a:buNone/>
            </a:pPr>
            <a:r>
              <a:rPr b="1" lang="en-US" sz="5500">
                <a:solidFill>
                  <a:srgbClr val="376092"/>
                </a:solidFill>
                <a:latin typeface="Helvetica Neue"/>
                <a:ea typeface="Helvetica Neue"/>
                <a:cs typeface="Helvetica Neue"/>
                <a:sym typeface="Helvetica Neue"/>
              </a:rPr>
              <a:t>behavior</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0" name="Shape 230"/>
        <p:cNvGrpSpPr/>
        <p:nvPr/>
      </p:nvGrpSpPr>
      <p:grpSpPr>
        <a:xfrm>
          <a:off x="0" y="0"/>
          <a:ext cx="0" cy="0"/>
          <a:chOff x="0" y="0"/>
          <a:chExt cx="0" cy="0"/>
        </a:xfrm>
      </p:grpSpPr>
      <p:sp>
        <p:nvSpPr>
          <p:cNvPr id="231" name="Shape 231"/>
          <p:cNvSpPr txBox="1"/>
          <p:nvPr>
            <p:ph type="title"/>
          </p:nvPr>
        </p:nvSpPr>
        <p:spPr>
          <a:xfrm>
            <a:off x="524043" y="1060937"/>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Land in the right spot</a:t>
            </a:r>
          </a:p>
        </p:txBody>
      </p:sp>
      <p:sp>
        <p:nvSpPr>
          <p:cNvPr id="232" name="Shape 232"/>
          <p:cNvSpPr txBox="1"/>
          <p:nvPr>
            <p:ph idx="1" type="body"/>
          </p:nvPr>
        </p:nvSpPr>
        <p:spPr>
          <a:xfrm>
            <a:off x="524043" y="2055109"/>
            <a:ext cx="8229600" cy="2216711"/>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Take your audience where they expected to go...don’t confuse them</a:t>
            </a:r>
          </a:p>
          <a:p>
            <a:pPr indent="-342900" lvl="0" marL="342900" marR="0" rtl="0" algn="l">
              <a:spcBef>
                <a:spcPts val="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Make the m</a:t>
            </a:r>
            <a:r>
              <a:rPr b="1" baseline="0" i="0" lang="en-US" sz="2800" u="none" cap="none" strike="noStrike">
                <a:solidFill>
                  <a:srgbClr val="666666"/>
                </a:solidFill>
                <a:latin typeface="Helvetica Neue"/>
                <a:ea typeface="Helvetica Neue"/>
                <a:cs typeface="Helvetica Neue"/>
                <a:sym typeface="Helvetica Neue"/>
              </a:rPr>
              <a:t>essage match</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Use similar images</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6" name="Shape 236"/>
        <p:cNvGrpSpPr/>
        <p:nvPr/>
      </p:nvGrpSpPr>
      <p:grpSpPr>
        <a:xfrm>
          <a:off x="0" y="0"/>
          <a:ext cx="0" cy="0"/>
          <a:chOff x="0" y="0"/>
          <a:chExt cx="0" cy="0"/>
        </a:xfrm>
      </p:grpSpPr>
      <p:sp>
        <p:nvSpPr>
          <p:cNvPr id="237" name="Shape 237"/>
          <p:cNvSpPr txBox="1"/>
          <p:nvPr>
            <p:ph type="title"/>
          </p:nvPr>
        </p:nvSpPr>
        <p:spPr>
          <a:xfrm>
            <a:off x="482264" y="339659"/>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Track your results</a:t>
            </a:r>
          </a:p>
        </p:txBody>
      </p:sp>
      <p:sp>
        <p:nvSpPr>
          <p:cNvPr id="238" name="Shape 238"/>
          <p:cNvSpPr txBox="1"/>
          <p:nvPr>
            <p:ph idx="1" type="body"/>
          </p:nvPr>
        </p:nvSpPr>
        <p:spPr>
          <a:xfrm>
            <a:off x="482264" y="1333830"/>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Keep your eye on your analytics!!!</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Look for </a:t>
            </a:r>
            <a:r>
              <a:rPr b="1" lang="en-US" sz="2800">
                <a:solidFill>
                  <a:schemeClr val="dk2"/>
                </a:solidFill>
                <a:latin typeface="Helvetica Neue"/>
                <a:ea typeface="Helvetica Neue"/>
                <a:cs typeface="Helvetica Neue"/>
                <a:sym typeface="Helvetica Neue"/>
              </a:rPr>
              <a:t>a solid</a:t>
            </a:r>
            <a:r>
              <a:rPr b="1" baseline="0" i="0" lang="en-US" sz="2800" u="none" cap="none" strike="noStrike">
                <a:solidFill>
                  <a:schemeClr val="dk2"/>
                </a:solidFill>
                <a:latin typeface="Helvetica Neue"/>
                <a:ea typeface="Helvetica Neue"/>
                <a:cs typeface="Helvetica Neue"/>
                <a:sym typeface="Helvetica Neue"/>
              </a:rPr>
              <a:t> click through rate </a:t>
            </a:r>
            <a:br>
              <a:rPr b="1" baseline="0" i="0" lang="en-US" sz="2800" u="none" cap="none" strike="noStrike">
                <a:solidFill>
                  <a:schemeClr val="dk2"/>
                </a:solidFill>
                <a:latin typeface="Helvetica Neue"/>
                <a:ea typeface="Helvetica Neue"/>
                <a:cs typeface="Helvetica Neue"/>
                <a:sym typeface="Helvetica Neue"/>
              </a:rPr>
            </a:br>
            <a:r>
              <a:rPr b="1" baseline="0" i="0" lang="en-US" sz="2800" u="none" cap="none" strike="noStrike">
                <a:solidFill>
                  <a:schemeClr val="dk2"/>
                </a:solidFill>
                <a:latin typeface="Helvetica Neue"/>
                <a:ea typeface="Helvetica Neue"/>
                <a:cs typeface="Helvetica Neue"/>
                <a:sym typeface="Helvetica Neue"/>
              </a:rPr>
              <a:t>(≥ 0.02%) or try a different approach</a:t>
            </a:r>
          </a:p>
          <a:p>
            <a:pPr indent="-342900" lvl="0" marL="342900" marR="0" rtl="0" algn="l">
              <a:spcBef>
                <a:spcPts val="560"/>
              </a:spcBef>
              <a:buClr>
                <a:schemeClr val="dk2"/>
              </a:buClr>
              <a:buSzPct val="100000"/>
              <a:buFont typeface="Arial"/>
              <a:buChar char="•"/>
            </a:pPr>
            <a:r>
              <a:rPr b="1" lang="en-US" sz="2800">
                <a:solidFill>
                  <a:schemeClr val="dk2"/>
                </a:solidFill>
                <a:latin typeface="Helvetica Neue"/>
                <a:ea typeface="Helvetica Neue"/>
                <a:cs typeface="Helvetica Neue"/>
                <a:sym typeface="Helvetica Neue"/>
              </a:rPr>
              <a:t>Use built-in reporting to refine your targeting</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ALWAYS SPLIT TEST!</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2" name="Shape 242"/>
        <p:cNvGrpSpPr/>
        <p:nvPr/>
      </p:nvGrpSpPr>
      <p:grpSpPr>
        <a:xfrm>
          <a:off x="0" y="0"/>
          <a:ext cx="0" cy="0"/>
          <a:chOff x="0" y="0"/>
          <a:chExt cx="0" cy="0"/>
        </a:xfrm>
      </p:grpSpPr>
      <p:sp>
        <p:nvSpPr>
          <p:cNvPr id="243" name="Shape 243"/>
          <p:cNvSpPr txBox="1"/>
          <p:nvPr>
            <p:ph type="title"/>
          </p:nvPr>
        </p:nvSpPr>
        <p:spPr>
          <a:xfrm>
            <a:off x="457200" y="726114"/>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Show restraint</a:t>
            </a:r>
          </a:p>
        </p:txBody>
      </p:sp>
      <p:sp>
        <p:nvSpPr>
          <p:cNvPr id="244" name="Shape 244"/>
          <p:cNvSpPr txBox="1"/>
          <p:nvPr>
            <p:ph idx="1" type="body"/>
          </p:nvPr>
        </p:nvSpPr>
        <p:spPr>
          <a:xfrm>
            <a:off x="457200" y="1720285"/>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Facebook doesn’t want you to stick out like a sore thumb</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People aren’t necessarily in a buying mind-set…be gentle with them</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Focus on the longer term “conversation”</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8" name="Shape 248"/>
        <p:cNvGrpSpPr/>
        <p:nvPr/>
      </p:nvGrpSpPr>
      <p:grpSpPr>
        <a:xfrm>
          <a:off x="0" y="0"/>
          <a:ext cx="0" cy="0"/>
          <a:chOff x="0" y="0"/>
          <a:chExt cx="0" cy="0"/>
        </a:xfrm>
      </p:grpSpPr>
      <p:sp>
        <p:nvSpPr>
          <p:cNvPr id="249" name="Shape 249"/>
          <p:cNvSpPr txBox="1"/>
          <p:nvPr>
            <p:ph type="title"/>
          </p:nvPr>
        </p:nvSpPr>
        <p:spPr>
          <a:xfrm>
            <a:off x="498975" y="414854"/>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66092"/>
              </a:buClr>
              <a:buSzPct val="25000"/>
              <a:buFont typeface="Helvetica Neue"/>
              <a:buNone/>
            </a:pPr>
            <a:r>
              <a:rPr b="1" baseline="0" i="0" lang="en-US" sz="3600" u="none" cap="none" strike="noStrike">
                <a:solidFill>
                  <a:srgbClr val="366092"/>
                </a:solidFill>
                <a:latin typeface="Helvetica Neue"/>
                <a:ea typeface="Helvetica Neue"/>
                <a:cs typeface="Helvetica Neue"/>
                <a:sym typeface="Helvetica Neue"/>
              </a:rPr>
              <a:t>Don’t give up too easily</a:t>
            </a:r>
          </a:p>
        </p:txBody>
      </p:sp>
      <p:sp>
        <p:nvSpPr>
          <p:cNvPr id="250" name="Shape 250"/>
          <p:cNvSpPr txBox="1"/>
          <p:nvPr>
            <p:ph idx="1" type="body"/>
          </p:nvPr>
        </p:nvSpPr>
        <p:spPr>
          <a:xfrm>
            <a:off x="498975" y="1409025"/>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Does your ad stink? (Be honest)</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Does your image stink?</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Have you split tested?</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Facebook advertising has worked for almost every industry at this point – it’s about having the right strategy</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5" name="Shape 255"/>
        <p:cNvGrpSpPr/>
        <p:nvPr/>
      </p:nvGrpSpPr>
      <p:grpSpPr>
        <a:xfrm>
          <a:off x="0" y="0"/>
          <a:ext cx="0" cy="0"/>
          <a:chOff x="0" y="0"/>
          <a:chExt cx="0" cy="0"/>
        </a:xfrm>
      </p:grpSpPr>
      <p:pic>
        <p:nvPicPr>
          <p:cNvPr id="256" name="Shape 256"/>
          <p:cNvPicPr preferRelativeResize="0"/>
          <p:nvPr/>
        </p:nvPicPr>
        <p:blipFill rotWithShape="1">
          <a:blip r:embed="rId3">
            <a:alphaModFix/>
          </a:blip>
          <a:srcRect b="209" l="0" r="0" t="219"/>
          <a:stretch/>
        </p:blipFill>
        <p:spPr>
          <a:xfrm>
            <a:off x="0" y="0"/>
            <a:ext cx="9144000" cy="5143500"/>
          </a:xfrm>
          <a:prstGeom prst="rect">
            <a:avLst/>
          </a:prstGeom>
          <a:noFill/>
          <a:ln>
            <a:noFill/>
          </a:ln>
        </p:spPr>
      </p:pic>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0" name="Shape 260"/>
        <p:cNvGrpSpPr/>
        <p:nvPr/>
      </p:nvGrpSpPr>
      <p:grpSpPr>
        <a:xfrm>
          <a:off x="0" y="0"/>
          <a:ext cx="0" cy="0"/>
          <a:chOff x="0" y="0"/>
          <a:chExt cx="0" cy="0"/>
        </a:xfrm>
      </p:grpSpPr>
      <p:pic>
        <p:nvPicPr>
          <p:cNvPr id="261" name="Shape 261"/>
          <p:cNvPicPr preferRelativeResize="0"/>
          <p:nvPr/>
        </p:nvPicPr>
        <p:blipFill rotWithShape="1">
          <a:blip r:embed="rId3">
            <a:alphaModFix/>
          </a:blip>
          <a:srcRect b="139" l="0" r="0" t="139"/>
          <a:stretch/>
        </p:blipFill>
        <p:spPr>
          <a:xfrm>
            <a:off x="0" y="0"/>
            <a:ext cx="9144000" cy="514350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sp>
        <p:nvSpPr>
          <p:cNvPr id="69" name="Shape 69"/>
          <p:cNvSpPr txBox="1"/>
          <p:nvPr>
            <p:ph idx="1" type="body"/>
          </p:nvPr>
        </p:nvSpPr>
        <p:spPr>
          <a:xfrm>
            <a:off x="457200" y="205979"/>
            <a:ext cx="8229600" cy="4388643"/>
          </a:xfrm>
          <a:prstGeom prst="rect">
            <a:avLst/>
          </a:prstGeom>
          <a:noFill/>
          <a:ln>
            <a:noFill/>
          </a:ln>
        </p:spPr>
        <p:txBody>
          <a:bodyPr anchorCtr="0" anchor="ctr" bIns="45700" lIns="91425" rIns="91425" tIns="45700">
            <a:noAutofit/>
          </a:bodyPr>
          <a:lstStyle/>
          <a:p>
            <a:pPr indent="0" lvl="0" marL="0" marR="0" rtl="0" algn="ctr">
              <a:spcBef>
                <a:spcPts val="0"/>
              </a:spcBef>
              <a:buClr>
                <a:srgbClr val="366092"/>
              </a:buClr>
              <a:buSzPct val="25000"/>
              <a:buFont typeface="Arial"/>
              <a:buNone/>
            </a:pPr>
            <a:r>
              <a:rPr b="1" lang="en-US" sz="12000">
                <a:solidFill>
                  <a:srgbClr val="366092"/>
                </a:solidFill>
                <a:latin typeface="Helvetica Neue"/>
                <a:ea typeface="Helvetica Neue"/>
                <a:cs typeface="Helvetica Neue"/>
                <a:sym typeface="Helvetica Neue"/>
              </a:rPr>
              <a:t>20:00</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x="0" y="0"/>
          <a:ext cx="0" cy="0"/>
          <a:chOff x="0" y="0"/>
          <a:chExt cx="0" cy="0"/>
        </a:xfrm>
      </p:grpSpPr>
      <p:sp>
        <p:nvSpPr>
          <p:cNvPr id="75" name="Shape 75"/>
          <p:cNvSpPr txBox="1"/>
          <p:nvPr>
            <p:ph idx="1" type="body"/>
          </p:nvPr>
        </p:nvSpPr>
        <p:spPr>
          <a:xfrm>
            <a:off x="713287" y="933242"/>
            <a:ext cx="7683943" cy="3402962"/>
          </a:xfrm>
          <a:prstGeom prst="rect">
            <a:avLst/>
          </a:prstGeom>
          <a:noFill/>
          <a:ln>
            <a:noFill/>
          </a:ln>
        </p:spPr>
        <p:txBody>
          <a:bodyPr anchorCtr="0" anchor="ctr" bIns="45700" lIns="91425" rIns="91425" tIns="45700">
            <a:noAutofit/>
          </a:bodyPr>
          <a:lstStyle/>
          <a:p>
            <a:pPr indent="0" lvl="0" marL="0" marR="0" rtl="0" algn="l">
              <a:spcBef>
                <a:spcPts val="0"/>
              </a:spcBef>
              <a:buClr>
                <a:srgbClr val="666666"/>
              </a:buClr>
              <a:buSzPct val="25000"/>
              <a:buFont typeface="Arial"/>
              <a:buNone/>
            </a:pPr>
            <a:r>
              <a:rPr b="1" baseline="0" i="0" lang="en-US" sz="3600" u="none" cap="none" strike="noStrike">
                <a:solidFill>
                  <a:srgbClr val="666666"/>
                </a:solidFill>
                <a:latin typeface="Helvetica Neue"/>
                <a:ea typeface="Helvetica Neue"/>
                <a:cs typeface="Helvetica Neue"/>
                <a:sym typeface="Helvetica Neue"/>
              </a:rPr>
              <a:t>That’s </a:t>
            </a:r>
            <a:r>
              <a:rPr b="1" i="1" lang="en-US" sz="3600">
                <a:solidFill>
                  <a:srgbClr val="366092"/>
                </a:solidFill>
                <a:latin typeface="Helvetica Neue"/>
                <a:ea typeface="Helvetica Neue"/>
                <a:cs typeface="Helvetica Neue"/>
                <a:sym typeface="Helvetica Neue"/>
              </a:rPr>
              <a:t>40</a:t>
            </a:r>
            <a:r>
              <a:rPr b="1" baseline="0" i="1" lang="en-US" sz="3600" u="none" cap="none" strike="noStrike">
                <a:solidFill>
                  <a:srgbClr val="366092"/>
                </a:solidFill>
                <a:latin typeface="Helvetica Neue"/>
                <a:ea typeface="Helvetica Neue"/>
                <a:cs typeface="Helvetica Neue"/>
                <a:sym typeface="Helvetica Neue"/>
              </a:rPr>
              <a:t> minutes</a:t>
            </a:r>
            <a:r>
              <a:rPr b="1" baseline="0" i="0" lang="en-US" sz="3600" u="none" cap="none" strike="noStrike">
                <a:solidFill>
                  <a:schemeClr val="dk1"/>
                </a:solidFill>
                <a:latin typeface="Helvetica Neue"/>
                <a:ea typeface="Helvetica Neue"/>
                <a:cs typeface="Helvetica Neue"/>
                <a:sym typeface="Helvetica Neue"/>
              </a:rPr>
              <a:t> </a:t>
            </a:r>
            <a:r>
              <a:rPr b="1" baseline="0" i="0" lang="en-US" sz="3600" u="none" cap="none" strike="noStrike">
                <a:solidFill>
                  <a:schemeClr val="dk2"/>
                </a:solidFill>
                <a:latin typeface="Helvetica Neue"/>
                <a:ea typeface="Helvetica Neue"/>
                <a:cs typeface="Helvetica Neue"/>
                <a:sym typeface="Helvetica Neue"/>
              </a:rPr>
              <a:t>the average American spends on Facebook</a:t>
            </a:r>
          </a:p>
          <a:p>
            <a:pPr indent="0" lvl="0" marL="0" marR="0" rtl="0" algn="l">
              <a:lnSpc>
                <a:spcPct val="106111"/>
              </a:lnSpc>
              <a:spcBef>
                <a:spcPts val="720"/>
              </a:spcBef>
              <a:buClr>
                <a:srgbClr val="376092"/>
              </a:buClr>
              <a:buSzPct val="25000"/>
              <a:buFont typeface="Arial"/>
              <a:buNone/>
            </a:pPr>
            <a:r>
              <a:rPr b="1" baseline="0" i="1" lang="en-US" sz="3600" u="none" cap="none" strike="noStrike">
                <a:solidFill>
                  <a:srgbClr val="376092"/>
                </a:solidFill>
                <a:latin typeface="Helvetica Neue"/>
                <a:ea typeface="Helvetica Neue"/>
                <a:cs typeface="Helvetica Neue"/>
                <a:sym typeface="Helvetica Neue"/>
              </a:rPr>
              <a:t>every single day</a:t>
            </a:r>
            <a:r>
              <a:rPr b="1" baseline="0" i="0" lang="en-US" sz="3600" u="none" cap="none" strike="noStrike">
                <a:solidFill>
                  <a:srgbClr val="666666"/>
                </a:solidFill>
                <a:latin typeface="Helvetica Neue"/>
                <a:ea typeface="Helvetica Neue"/>
                <a:cs typeface="Helvetica Neue"/>
                <a:sym typeface="Helvetica Neue"/>
              </a:rPr>
              <a:t>…</a:t>
            </a:r>
            <a:r>
              <a:rPr b="1" baseline="0" i="0" lang="en-US" sz="3600" u="none" cap="none" strike="noStrike">
                <a:solidFill>
                  <a:srgbClr val="9B9B9B"/>
                </a:solidFill>
                <a:latin typeface="Helvetica Neue"/>
                <a:ea typeface="Helvetica Neue"/>
                <a:cs typeface="Helvetica Neue"/>
                <a:sym typeface="Helvetica Neue"/>
              </a:rPr>
              <a:t>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pic>
        <p:nvPicPr>
          <p:cNvPr id="80" name="Shape 80"/>
          <p:cNvPicPr preferRelativeResize="0"/>
          <p:nvPr/>
        </p:nvPicPr>
        <p:blipFill rotWithShape="1">
          <a:blip r:embed="rId3">
            <a:alphaModFix/>
          </a:blip>
          <a:srcRect b="288" l="0" r="0" t="278"/>
          <a:stretch/>
        </p:blipFill>
        <p:spPr>
          <a:xfrm>
            <a:off x="0" y="0"/>
            <a:ext cx="9144000" cy="514350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txBox="1"/>
          <p:nvPr>
            <p:ph type="title"/>
          </p:nvPr>
        </p:nvSpPr>
        <p:spPr>
          <a:xfrm>
            <a:off x="624308" y="1067186"/>
            <a:ext cx="8229600" cy="85740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1. Reach</a:t>
            </a:r>
          </a:p>
        </p:txBody>
      </p:sp>
      <p:sp>
        <p:nvSpPr>
          <p:cNvPr id="86" name="Shape 86"/>
          <p:cNvSpPr txBox="1"/>
          <p:nvPr>
            <p:ph idx="1" type="body"/>
          </p:nvPr>
        </p:nvSpPr>
        <p:spPr>
          <a:xfrm>
            <a:off x="624308" y="1876431"/>
            <a:ext cx="8229600" cy="763200"/>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51 percent of Internet users</a:t>
            </a:r>
          </a:p>
          <a:p>
            <a:pPr indent="-342900" lvl="0" marL="342900" marR="0" rtl="0" algn="l">
              <a:spcBef>
                <a:spcPts val="0"/>
              </a:spcBef>
              <a:buClr>
                <a:srgbClr val="666666"/>
              </a:buClr>
              <a:buSzPct val="100000"/>
              <a:buFont typeface="Helvetica Neue"/>
              <a:buChar char="•"/>
            </a:pPr>
            <a:r>
              <a:rPr b="1" lang="en-US" sz="2800">
                <a:solidFill>
                  <a:srgbClr val="666666"/>
                </a:solidFill>
                <a:latin typeface="Helvetica Neue"/>
                <a:ea typeface="Helvetica Neue"/>
                <a:cs typeface="Helvetica Neue"/>
                <a:sym typeface="Helvetica Neue"/>
              </a:rPr>
              <a:t>Over 1 billion people daily</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Huge number of </a:t>
            </a:r>
            <a:r>
              <a:rPr b="1" baseline="0" i="1" lang="en-US" sz="2800" u="none" cap="none" strike="noStrike">
                <a:solidFill>
                  <a:srgbClr val="666666"/>
                </a:solidFill>
                <a:latin typeface="Helvetica Neue"/>
                <a:ea typeface="Helvetica Neue"/>
                <a:cs typeface="Helvetica Neue"/>
                <a:sym typeface="Helvetica Neue"/>
              </a:rPr>
              <a:t>every</a:t>
            </a:r>
            <a:r>
              <a:rPr b="1" baseline="0" i="0" lang="en-US" sz="2800" u="none" cap="none" strike="noStrike">
                <a:solidFill>
                  <a:srgbClr val="666666"/>
                </a:solidFill>
                <a:latin typeface="Helvetica Neue"/>
                <a:ea typeface="Helvetica Neue"/>
                <a:cs typeface="Helvetica Neue"/>
                <a:sym typeface="Helvetica Neue"/>
              </a:rPr>
              <a:t> </a:t>
            </a:r>
            <a:r>
              <a:rPr b="1" lang="en-US" sz="2800">
                <a:solidFill>
                  <a:srgbClr val="666666"/>
                </a:solidFill>
                <a:latin typeface="Helvetica Neue"/>
                <a:ea typeface="Helvetica Neue"/>
                <a:cs typeface="Helvetica Neue"/>
                <a:sym typeface="Helvetica Neue"/>
              </a:rPr>
              <a:t>demographic</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Spending increasing time on Facebook</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title"/>
          </p:nvPr>
        </p:nvSpPr>
        <p:spPr>
          <a:xfrm>
            <a:off x="574177" y="197623"/>
            <a:ext cx="7349224"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2. Precision targeting</a:t>
            </a:r>
          </a:p>
        </p:txBody>
      </p:sp>
      <p:sp>
        <p:nvSpPr>
          <p:cNvPr id="92" name="Shape 92"/>
          <p:cNvSpPr txBox="1"/>
          <p:nvPr>
            <p:ph idx="1" type="body"/>
          </p:nvPr>
        </p:nvSpPr>
        <p:spPr>
          <a:xfrm>
            <a:off x="574177" y="1191795"/>
            <a:ext cx="7823055" cy="3394472"/>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Location (ZIPs, area code, etc.)</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Age and birthday</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Education (e.g. Michigan State class of ’05)</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Demographics</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Interests</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Relationship status</a:t>
            </a:r>
          </a:p>
          <a:p>
            <a:pPr indent="-342900" lvl="0" marL="342900" marR="0" rtl="0" algn="l">
              <a:spcBef>
                <a:spcPts val="560"/>
              </a:spcBef>
              <a:buClr>
                <a:srgbClr val="666666"/>
              </a:buClr>
              <a:buSzPct val="100000"/>
              <a:buFont typeface="Helvetica Neue"/>
              <a:buChar char="•"/>
            </a:pPr>
            <a:r>
              <a:rPr b="1" lang="en-US" sz="2800">
                <a:solidFill>
                  <a:srgbClr val="666666"/>
                </a:solidFill>
                <a:latin typeface="Helvetica Neue"/>
                <a:ea typeface="Helvetica Neue"/>
                <a:cs typeface="Helvetica Neue"/>
                <a:sym typeface="Helvetica Neue"/>
              </a:rPr>
              <a:t>Buying behavior</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title"/>
          </p:nvPr>
        </p:nvSpPr>
        <p:spPr>
          <a:xfrm>
            <a:off x="549110" y="617933"/>
            <a:ext cx="8082073"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3. Cost control</a:t>
            </a:r>
          </a:p>
        </p:txBody>
      </p:sp>
      <p:sp>
        <p:nvSpPr>
          <p:cNvPr id="99" name="Shape 99"/>
          <p:cNvSpPr txBox="1"/>
          <p:nvPr>
            <p:ph idx="1" type="body"/>
          </p:nvPr>
        </p:nvSpPr>
        <p:spPr>
          <a:xfrm>
            <a:off x="549110" y="1612105"/>
            <a:ext cx="8082073" cy="3394472"/>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Advertisers (you) control how much you spend for each campaign</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Budgets can be very low</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Better targeting = less wasted spend</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ight-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